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Lst>
  <p:sldSz cx="9906000" cy="6858000" type="A4"/>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B535"/>
    <a:srgbClr val="82C059"/>
    <a:srgbClr val="FFF00A"/>
    <a:srgbClr val="1151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C45B43-2CDF-47A0-B2C2-70BEE4467BDC}" v="3" dt="2025-03-14T12:01:55.4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p:normalViewPr>
  <p:slideViewPr>
    <p:cSldViewPr snapToGrid="0" snapToObjects="1">
      <p:cViewPr varScale="1">
        <p:scale>
          <a:sx n="112" d="100"/>
          <a:sy n="112" d="100"/>
        </p:scale>
        <p:origin x="60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Shepperd (TMMC)" userId="7b80098b-0670-4deb-9320-b5fdb6ebe8cc" providerId="ADAL" clId="{1CC45B43-2CDF-47A0-B2C2-70BEE4467BDC}"/>
    <pc:docChg chg="undo redo custSel modSld">
      <pc:chgData name="Paul Shepperd (TMMC)" userId="7b80098b-0670-4deb-9320-b5fdb6ebe8cc" providerId="ADAL" clId="{1CC45B43-2CDF-47A0-B2C2-70BEE4467BDC}" dt="2025-03-14T12:41:38.429" v="286" actId="1076"/>
      <pc:docMkLst>
        <pc:docMk/>
      </pc:docMkLst>
      <pc:sldChg chg="modSp mod">
        <pc:chgData name="Paul Shepperd (TMMC)" userId="7b80098b-0670-4deb-9320-b5fdb6ebe8cc" providerId="ADAL" clId="{1CC45B43-2CDF-47A0-B2C2-70BEE4467BDC}" dt="2025-03-14T12:41:38.429" v="286" actId="1076"/>
        <pc:sldMkLst>
          <pc:docMk/>
          <pc:sldMk cId="1114980763" sldId="256"/>
        </pc:sldMkLst>
        <pc:spChg chg="mod">
          <ac:chgData name="Paul Shepperd (TMMC)" userId="7b80098b-0670-4deb-9320-b5fdb6ebe8cc" providerId="ADAL" clId="{1CC45B43-2CDF-47A0-B2C2-70BEE4467BDC}" dt="2025-03-14T12:41:38.429" v="286" actId="1076"/>
          <ac:spMkLst>
            <pc:docMk/>
            <pc:sldMk cId="1114980763" sldId="256"/>
            <ac:spMk id="16" creationId="{A6467C96-6683-DE4C-8F66-F7AE8640BFB8}"/>
          </ac:spMkLst>
        </pc:spChg>
        <pc:spChg chg="mod">
          <ac:chgData name="Paul Shepperd (TMMC)" userId="7b80098b-0670-4deb-9320-b5fdb6ebe8cc" providerId="ADAL" clId="{1CC45B43-2CDF-47A0-B2C2-70BEE4467BDC}" dt="2025-03-13T16:43:02.219" v="41" actId="1076"/>
          <ac:spMkLst>
            <pc:docMk/>
            <pc:sldMk cId="1114980763" sldId="256"/>
            <ac:spMk id="33" creationId="{0D1FD930-34D2-DA45-8706-7486C751F34C}"/>
          </ac:spMkLst>
        </pc:spChg>
        <pc:picChg chg="mod">
          <ac:chgData name="Paul Shepperd (TMMC)" userId="7b80098b-0670-4deb-9320-b5fdb6ebe8cc" providerId="ADAL" clId="{1CC45B43-2CDF-47A0-B2C2-70BEE4467BDC}" dt="2025-03-13T16:42:42.237" v="40" actId="1076"/>
          <ac:picMkLst>
            <pc:docMk/>
            <pc:sldMk cId="1114980763" sldId="256"/>
            <ac:picMk id="1032" creationId="{40B9EDFE-7E42-5D4E-8D47-ECC54770A489}"/>
          </ac:picMkLst>
        </pc:picChg>
      </pc:sldChg>
      <pc:sldChg chg="addSp modSp mod">
        <pc:chgData name="Paul Shepperd (TMMC)" userId="7b80098b-0670-4deb-9320-b5fdb6ebe8cc" providerId="ADAL" clId="{1CC45B43-2CDF-47A0-B2C2-70BEE4467BDC}" dt="2025-03-14T12:01:35.953" v="190" actId="2085"/>
        <pc:sldMkLst>
          <pc:docMk/>
          <pc:sldMk cId="3629227851" sldId="258"/>
        </pc:sldMkLst>
        <pc:spChg chg="add mod">
          <ac:chgData name="Paul Shepperd (TMMC)" userId="7b80098b-0670-4deb-9320-b5fdb6ebe8cc" providerId="ADAL" clId="{1CC45B43-2CDF-47A0-B2C2-70BEE4467BDC}" dt="2025-03-14T12:01:35.953" v="190" actId="2085"/>
          <ac:spMkLst>
            <pc:docMk/>
            <pc:sldMk cId="3629227851" sldId="258"/>
            <ac:spMk id="2" creationId="{E986F3F2-784D-8790-7DA6-53567A872CFE}"/>
          </ac:spMkLst>
        </pc:spChg>
        <pc:spChg chg="mod">
          <ac:chgData name="Paul Shepperd (TMMC)" userId="7b80098b-0670-4deb-9320-b5fdb6ebe8cc" providerId="ADAL" clId="{1CC45B43-2CDF-47A0-B2C2-70BEE4467BDC}" dt="2025-03-13T17:24:43.297" v="186" actId="20577"/>
          <ac:spMkLst>
            <pc:docMk/>
            <pc:sldMk cId="3629227851" sldId="258"/>
            <ac:spMk id="18" creationId="{87861229-7DED-9640-8C9B-E173B06C7241}"/>
          </ac:spMkLst>
        </pc:spChg>
        <pc:spChg chg="mod">
          <ac:chgData name="Paul Shepperd (TMMC)" userId="7b80098b-0670-4deb-9320-b5fdb6ebe8cc" providerId="ADAL" clId="{1CC45B43-2CDF-47A0-B2C2-70BEE4467BDC}" dt="2025-03-13T17:24:49.046" v="187" actId="1076"/>
          <ac:spMkLst>
            <pc:docMk/>
            <pc:sldMk cId="3629227851" sldId="258"/>
            <ac:spMk id="20" creationId="{166CB1FC-0966-9245-843A-658A7BCA46CE}"/>
          </ac:spMkLst>
        </pc:spChg>
        <pc:spChg chg="mod">
          <ac:chgData name="Paul Shepperd (TMMC)" userId="7b80098b-0670-4deb-9320-b5fdb6ebe8cc" providerId="ADAL" clId="{1CC45B43-2CDF-47A0-B2C2-70BEE4467BDC}" dt="2025-03-13T16:26:23" v="2" actId="20577"/>
          <ac:spMkLst>
            <pc:docMk/>
            <pc:sldMk cId="3629227851" sldId="258"/>
            <ac:spMk id="35" creationId="{FD185CB7-E952-3546-945E-BD0160451E2F}"/>
          </ac:spMkLst>
        </pc:spChg>
      </pc:sldChg>
      <pc:sldChg chg="addSp modSp">
        <pc:chgData name="Paul Shepperd (TMMC)" userId="7b80098b-0670-4deb-9320-b5fdb6ebe8cc" providerId="ADAL" clId="{1CC45B43-2CDF-47A0-B2C2-70BEE4467BDC}" dt="2025-03-14T12:01:55.486" v="191"/>
        <pc:sldMkLst>
          <pc:docMk/>
          <pc:sldMk cId="1811863035" sldId="259"/>
        </pc:sldMkLst>
        <pc:spChg chg="add mod">
          <ac:chgData name="Paul Shepperd (TMMC)" userId="7b80098b-0670-4deb-9320-b5fdb6ebe8cc" providerId="ADAL" clId="{1CC45B43-2CDF-47A0-B2C2-70BEE4467BDC}" dt="2025-03-14T12:01:55.486" v="191"/>
          <ac:spMkLst>
            <pc:docMk/>
            <pc:sldMk cId="1811863035" sldId="259"/>
            <ac:spMk id="2" creationId="{D119E540-8482-E4F6-7726-50686DB1FDF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549AF-0933-254F-ACEC-A4D267983B84}"/>
              </a:ext>
            </a:extLst>
          </p:cNvPr>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p>
        </p:txBody>
      </p:sp>
      <p:sp>
        <p:nvSpPr>
          <p:cNvPr id="3" name="Subtitle 2">
            <a:extLst>
              <a:ext uri="{FF2B5EF4-FFF2-40B4-BE49-F238E27FC236}">
                <a16:creationId xmlns:a16="http://schemas.microsoft.com/office/drawing/2014/main" id="{8FBE2742-D7D0-3F4D-83AB-CDB18B774726}"/>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p>
        </p:txBody>
      </p:sp>
      <p:sp>
        <p:nvSpPr>
          <p:cNvPr id="4" name="Date Placeholder 3">
            <a:extLst>
              <a:ext uri="{FF2B5EF4-FFF2-40B4-BE49-F238E27FC236}">
                <a16:creationId xmlns:a16="http://schemas.microsoft.com/office/drawing/2014/main" id="{6336A26C-4FC0-F347-869B-AF1367B118C2}"/>
              </a:ext>
            </a:extLst>
          </p:cNvPr>
          <p:cNvSpPr>
            <a:spLocks noGrp="1"/>
          </p:cNvSpPr>
          <p:nvPr>
            <p:ph type="dt" sz="half" idx="10"/>
          </p:nvPr>
        </p:nvSpPr>
        <p:spPr/>
        <p:txBody>
          <a:bodyPr/>
          <a:lstStyle/>
          <a:p>
            <a:fld id="{011E905B-BE5A-DE4A-9214-071DB2CF5FAC}" type="datetimeFigureOut">
              <a:rPr lang="en-US" smtClean="0"/>
              <a:t>3/14/2025</a:t>
            </a:fld>
            <a:endParaRPr lang="en-US"/>
          </a:p>
        </p:txBody>
      </p:sp>
      <p:sp>
        <p:nvSpPr>
          <p:cNvPr id="5" name="Footer Placeholder 4">
            <a:extLst>
              <a:ext uri="{FF2B5EF4-FFF2-40B4-BE49-F238E27FC236}">
                <a16:creationId xmlns:a16="http://schemas.microsoft.com/office/drawing/2014/main" id="{927DD2AE-1B0B-AC41-81A7-5CF9500E20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12F278-6C7B-F64B-A101-6A4F0198610C}"/>
              </a:ext>
            </a:extLst>
          </p:cNvPr>
          <p:cNvSpPr>
            <a:spLocks noGrp="1"/>
          </p:cNvSpPr>
          <p:nvPr>
            <p:ph type="sldNum" sz="quarter" idx="12"/>
          </p:nvPr>
        </p:nvSpPr>
        <p:spPr/>
        <p:txBody>
          <a:bodyPr/>
          <a:lstStyle/>
          <a:p>
            <a:fld id="{12C7B112-21D1-2446-B796-77B8DEA4E8F8}" type="slidenum">
              <a:rPr lang="en-US" smtClean="0"/>
              <a:t>‹#›</a:t>
            </a:fld>
            <a:endParaRPr lang="en-US"/>
          </a:p>
        </p:txBody>
      </p:sp>
    </p:spTree>
    <p:extLst>
      <p:ext uri="{BB962C8B-B14F-4D97-AF65-F5344CB8AC3E}">
        <p14:creationId xmlns:p14="http://schemas.microsoft.com/office/powerpoint/2010/main" val="1839752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DFBCF-F81D-3942-B9E8-71532A675E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8D1551-3613-E64E-A2F5-3D5D5AB686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969FD7-CE79-384D-A3F7-EA13C7318946}"/>
              </a:ext>
            </a:extLst>
          </p:cNvPr>
          <p:cNvSpPr>
            <a:spLocks noGrp="1"/>
          </p:cNvSpPr>
          <p:nvPr>
            <p:ph type="dt" sz="half" idx="10"/>
          </p:nvPr>
        </p:nvSpPr>
        <p:spPr/>
        <p:txBody>
          <a:bodyPr/>
          <a:lstStyle/>
          <a:p>
            <a:fld id="{011E905B-BE5A-DE4A-9214-071DB2CF5FAC}" type="datetimeFigureOut">
              <a:rPr lang="en-US" smtClean="0"/>
              <a:t>3/14/2025</a:t>
            </a:fld>
            <a:endParaRPr lang="en-US"/>
          </a:p>
        </p:txBody>
      </p:sp>
      <p:sp>
        <p:nvSpPr>
          <p:cNvPr id="5" name="Footer Placeholder 4">
            <a:extLst>
              <a:ext uri="{FF2B5EF4-FFF2-40B4-BE49-F238E27FC236}">
                <a16:creationId xmlns:a16="http://schemas.microsoft.com/office/drawing/2014/main" id="{51F0E0D3-F41E-C349-953F-C827053501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73005-F109-CA40-82D0-807410C6928C}"/>
              </a:ext>
            </a:extLst>
          </p:cNvPr>
          <p:cNvSpPr>
            <a:spLocks noGrp="1"/>
          </p:cNvSpPr>
          <p:nvPr>
            <p:ph type="sldNum" sz="quarter" idx="12"/>
          </p:nvPr>
        </p:nvSpPr>
        <p:spPr/>
        <p:txBody>
          <a:bodyPr/>
          <a:lstStyle/>
          <a:p>
            <a:fld id="{12C7B112-21D1-2446-B796-77B8DEA4E8F8}" type="slidenum">
              <a:rPr lang="en-US" smtClean="0"/>
              <a:t>‹#›</a:t>
            </a:fld>
            <a:endParaRPr lang="en-US"/>
          </a:p>
        </p:txBody>
      </p:sp>
    </p:spTree>
    <p:extLst>
      <p:ext uri="{BB962C8B-B14F-4D97-AF65-F5344CB8AC3E}">
        <p14:creationId xmlns:p14="http://schemas.microsoft.com/office/powerpoint/2010/main" val="19941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F459E8-A9C3-4848-8371-DADC9F5A5A0D}"/>
              </a:ext>
            </a:extLst>
          </p:cNvPr>
          <p:cNvSpPr>
            <a:spLocks noGrp="1"/>
          </p:cNvSpPr>
          <p:nvPr>
            <p:ph type="title" orient="vert"/>
          </p:nvPr>
        </p:nvSpPr>
        <p:spPr>
          <a:xfrm>
            <a:off x="7088981" y="365125"/>
            <a:ext cx="2135981"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43C719-CDA8-BA4C-9EAC-12536F239484}"/>
              </a:ext>
            </a:extLst>
          </p:cNvPr>
          <p:cNvSpPr>
            <a:spLocks noGrp="1"/>
          </p:cNvSpPr>
          <p:nvPr>
            <p:ph type="body" orient="vert" idx="1"/>
          </p:nvPr>
        </p:nvSpPr>
        <p:spPr>
          <a:xfrm>
            <a:off x="681037"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EA1F84-6143-4749-B0F8-E540D3C0DCB5}"/>
              </a:ext>
            </a:extLst>
          </p:cNvPr>
          <p:cNvSpPr>
            <a:spLocks noGrp="1"/>
          </p:cNvSpPr>
          <p:nvPr>
            <p:ph type="dt" sz="half" idx="10"/>
          </p:nvPr>
        </p:nvSpPr>
        <p:spPr/>
        <p:txBody>
          <a:bodyPr/>
          <a:lstStyle/>
          <a:p>
            <a:fld id="{011E905B-BE5A-DE4A-9214-071DB2CF5FAC}" type="datetimeFigureOut">
              <a:rPr lang="en-US" smtClean="0"/>
              <a:t>3/14/2025</a:t>
            </a:fld>
            <a:endParaRPr lang="en-US"/>
          </a:p>
        </p:txBody>
      </p:sp>
      <p:sp>
        <p:nvSpPr>
          <p:cNvPr id="5" name="Footer Placeholder 4">
            <a:extLst>
              <a:ext uri="{FF2B5EF4-FFF2-40B4-BE49-F238E27FC236}">
                <a16:creationId xmlns:a16="http://schemas.microsoft.com/office/drawing/2014/main" id="{DD9B6FED-3944-0846-AF22-7382CD2415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A75BA0-06F4-9147-9181-A0651126F471}"/>
              </a:ext>
            </a:extLst>
          </p:cNvPr>
          <p:cNvSpPr>
            <a:spLocks noGrp="1"/>
          </p:cNvSpPr>
          <p:nvPr>
            <p:ph type="sldNum" sz="quarter" idx="12"/>
          </p:nvPr>
        </p:nvSpPr>
        <p:spPr/>
        <p:txBody>
          <a:bodyPr/>
          <a:lstStyle/>
          <a:p>
            <a:fld id="{12C7B112-21D1-2446-B796-77B8DEA4E8F8}" type="slidenum">
              <a:rPr lang="en-US" smtClean="0"/>
              <a:t>‹#›</a:t>
            </a:fld>
            <a:endParaRPr lang="en-US"/>
          </a:p>
        </p:txBody>
      </p:sp>
    </p:spTree>
    <p:extLst>
      <p:ext uri="{BB962C8B-B14F-4D97-AF65-F5344CB8AC3E}">
        <p14:creationId xmlns:p14="http://schemas.microsoft.com/office/powerpoint/2010/main" val="44097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EBAF9-4A64-D74D-A21E-4DE69AF8B4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B5B47F-1012-BC4E-9040-7C7F7B3A22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D7496-80CC-6041-AE3F-CD0BB3E73988}"/>
              </a:ext>
            </a:extLst>
          </p:cNvPr>
          <p:cNvSpPr>
            <a:spLocks noGrp="1"/>
          </p:cNvSpPr>
          <p:nvPr>
            <p:ph type="dt" sz="half" idx="10"/>
          </p:nvPr>
        </p:nvSpPr>
        <p:spPr/>
        <p:txBody>
          <a:bodyPr/>
          <a:lstStyle/>
          <a:p>
            <a:fld id="{011E905B-BE5A-DE4A-9214-071DB2CF5FAC}" type="datetimeFigureOut">
              <a:rPr lang="en-US" smtClean="0"/>
              <a:t>3/14/2025</a:t>
            </a:fld>
            <a:endParaRPr lang="en-US"/>
          </a:p>
        </p:txBody>
      </p:sp>
      <p:sp>
        <p:nvSpPr>
          <p:cNvPr id="5" name="Footer Placeholder 4">
            <a:extLst>
              <a:ext uri="{FF2B5EF4-FFF2-40B4-BE49-F238E27FC236}">
                <a16:creationId xmlns:a16="http://schemas.microsoft.com/office/drawing/2014/main" id="{594C2C51-59A6-8548-A16F-BC4A7CF4B1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836C1E-720B-6F45-AE8F-4BF15163FB29}"/>
              </a:ext>
            </a:extLst>
          </p:cNvPr>
          <p:cNvSpPr>
            <a:spLocks noGrp="1"/>
          </p:cNvSpPr>
          <p:nvPr>
            <p:ph type="sldNum" sz="quarter" idx="12"/>
          </p:nvPr>
        </p:nvSpPr>
        <p:spPr/>
        <p:txBody>
          <a:bodyPr/>
          <a:lstStyle/>
          <a:p>
            <a:fld id="{12C7B112-21D1-2446-B796-77B8DEA4E8F8}" type="slidenum">
              <a:rPr lang="en-US" smtClean="0"/>
              <a:t>‹#›</a:t>
            </a:fld>
            <a:endParaRPr lang="en-US"/>
          </a:p>
        </p:txBody>
      </p:sp>
    </p:spTree>
    <p:extLst>
      <p:ext uri="{BB962C8B-B14F-4D97-AF65-F5344CB8AC3E}">
        <p14:creationId xmlns:p14="http://schemas.microsoft.com/office/powerpoint/2010/main" val="1800445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36395-C454-0B41-9E98-BE63C1AD3C94}"/>
              </a:ext>
            </a:extLst>
          </p:cNvPr>
          <p:cNvSpPr>
            <a:spLocks noGrp="1"/>
          </p:cNvSpPr>
          <p:nvPr>
            <p:ph type="title"/>
          </p:nvPr>
        </p:nvSpPr>
        <p:spPr>
          <a:xfrm>
            <a:off x="675878" y="1709739"/>
            <a:ext cx="8543925" cy="2852737"/>
          </a:xfrm>
        </p:spPr>
        <p:txBody>
          <a:bodyPr anchor="b"/>
          <a:lstStyle>
            <a:lvl1pPr>
              <a:defRPr sz="4875"/>
            </a:lvl1pPr>
          </a:lstStyle>
          <a:p>
            <a:r>
              <a:rPr lang="en-US"/>
              <a:t>Click to edit Master title style</a:t>
            </a:r>
          </a:p>
        </p:txBody>
      </p:sp>
      <p:sp>
        <p:nvSpPr>
          <p:cNvPr id="3" name="Text Placeholder 2">
            <a:extLst>
              <a:ext uri="{FF2B5EF4-FFF2-40B4-BE49-F238E27FC236}">
                <a16:creationId xmlns:a16="http://schemas.microsoft.com/office/drawing/2014/main" id="{588B071F-9BC0-EB43-9516-AE5B0A55F28B}"/>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7A5501-E8C0-8740-BB7F-A909A527A838}"/>
              </a:ext>
            </a:extLst>
          </p:cNvPr>
          <p:cNvSpPr>
            <a:spLocks noGrp="1"/>
          </p:cNvSpPr>
          <p:nvPr>
            <p:ph type="dt" sz="half" idx="10"/>
          </p:nvPr>
        </p:nvSpPr>
        <p:spPr/>
        <p:txBody>
          <a:bodyPr/>
          <a:lstStyle/>
          <a:p>
            <a:fld id="{011E905B-BE5A-DE4A-9214-071DB2CF5FAC}" type="datetimeFigureOut">
              <a:rPr lang="en-US" smtClean="0"/>
              <a:t>3/14/2025</a:t>
            </a:fld>
            <a:endParaRPr lang="en-US"/>
          </a:p>
        </p:txBody>
      </p:sp>
      <p:sp>
        <p:nvSpPr>
          <p:cNvPr id="5" name="Footer Placeholder 4">
            <a:extLst>
              <a:ext uri="{FF2B5EF4-FFF2-40B4-BE49-F238E27FC236}">
                <a16:creationId xmlns:a16="http://schemas.microsoft.com/office/drawing/2014/main" id="{93CE0E8C-6BEE-8840-89E4-7357E9B46A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F8C874-2114-0F4D-BAE6-B64D26EBCC62}"/>
              </a:ext>
            </a:extLst>
          </p:cNvPr>
          <p:cNvSpPr>
            <a:spLocks noGrp="1"/>
          </p:cNvSpPr>
          <p:nvPr>
            <p:ph type="sldNum" sz="quarter" idx="12"/>
          </p:nvPr>
        </p:nvSpPr>
        <p:spPr/>
        <p:txBody>
          <a:bodyPr/>
          <a:lstStyle/>
          <a:p>
            <a:fld id="{12C7B112-21D1-2446-B796-77B8DEA4E8F8}" type="slidenum">
              <a:rPr lang="en-US" smtClean="0"/>
              <a:t>‹#›</a:t>
            </a:fld>
            <a:endParaRPr lang="en-US"/>
          </a:p>
        </p:txBody>
      </p:sp>
    </p:spTree>
    <p:extLst>
      <p:ext uri="{BB962C8B-B14F-4D97-AF65-F5344CB8AC3E}">
        <p14:creationId xmlns:p14="http://schemas.microsoft.com/office/powerpoint/2010/main" val="3763145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BDC57-47CD-4740-B0A4-9375264851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CD1D60-9039-DB44-8F44-89135A8062B8}"/>
              </a:ext>
            </a:extLst>
          </p:cNvPr>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4C0806-93BA-3643-BA60-82491A9623BA}"/>
              </a:ext>
            </a:extLst>
          </p:cNvPr>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1E10CD-CBCB-2644-8781-C4A2C8C82BE3}"/>
              </a:ext>
            </a:extLst>
          </p:cNvPr>
          <p:cNvSpPr>
            <a:spLocks noGrp="1"/>
          </p:cNvSpPr>
          <p:nvPr>
            <p:ph type="dt" sz="half" idx="10"/>
          </p:nvPr>
        </p:nvSpPr>
        <p:spPr/>
        <p:txBody>
          <a:bodyPr/>
          <a:lstStyle/>
          <a:p>
            <a:fld id="{011E905B-BE5A-DE4A-9214-071DB2CF5FAC}" type="datetimeFigureOut">
              <a:rPr lang="en-US" smtClean="0"/>
              <a:t>3/14/2025</a:t>
            </a:fld>
            <a:endParaRPr lang="en-US"/>
          </a:p>
        </p:txBody>
      </p:sp>
      <p:sp>
        <p:nvSpPr>
          <p:cNvPr id="6" name="Footer Placeholder 5">
            <a:extLst>
              <a:ext uri="{FF2B5EF4-FFF2-40B4-BE49-F238E27FC236}">
                <a16:creationId xmlns:a16="http://schemas.microsoft.com/office/drawing/2014/main" id="{D116C2F6-C0A7-6A43-9DE1-B77A0486B3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F0BEBC-F36F-B842-A726-2BF5D021EC52}"/>
              </a:ext>
            </a:extLst>
          </p:cNvPr>
          <p:cNvSpPr>
            <a:spLocks noGrp="1"/>
          </p:cNvSpPr>
          <p:nvPr>
            <p:ph type="sldNum" sz="quarter" idx="12"/>
          </p:nvPr>
        </p:nvSpPr>
        <p:spPr/>
        <p:txBody>
          <a:bodyPr/>
          <a:lstStyle/>
          <a:p>
            <a:fld id="{12C7B112-21D1-2446-B796-77B8DEA4E8F8}" type="slidenum">
              <a:rPr lang="en-US" smtClean="0"/>
              <a:t>‹#›</a:t>
            </a:fld>
            <a:endParaRPr lang="en-US"/>
          </a:p>
        </p:txBody>
      </p:sp>
    </p:spTree>
    <p:extLst>
      <p:ext uri="{BB962C8B-B14F-4D97-AF65-F5344CB8AC3E}">
        <p14:creationId xmlns:p14="http://schemas.microsoft.com/office/powerpoint/2010/main" val="1176190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FB0C2-A434-9B41-9A8B-D4C8353A1BA9}"/>
              </a:ext>
            </a:extLst>
          </p:cNvPr>
          <p:cNvSpPr>
            <a:spLocks noGrp="1"/>
          </p:cNvSpPr>
          <p:nvPr>
            <p:ph type="title"/>
          </p:nvPr>
        </p:nvSpPr>
        <p:spPr>
          <a:xfrm>
            <a:off x="682328" y="365126"/>
            <a:ext cx="8543925"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17467E-56F5-BD44-B721-700B1D3BA0F4}"/>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4" name="Content Placeholder 3">
            <a:extLst>
              <a:ext uri="{FF2B5EF4-FFF2-40B4-BE49-F238E27FC236}">
                <a16:creationId xmlns:a16="http://schemas.microsoft.com/office/drawing/2014/main" id="{06EA703A-886A-B34B-A82E-920E0E7DCA78}"/>
              </a:ext>
            </a:extLst>
          </p:cNvPr>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0850DD6-81A0-F94C-98C7-3D1165BBF615}"/>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6" name="Content Placeholder 5">
            <a:extLst>
              <a:ext uri="{FF2B5EF4-FFF2-40B4-BE49-F238E27FC236}">
                <a16:creationId xmlns:a16="http://schemas.microsoft.com/office/drawing/2014/main" id="{D2A91AC1-18E3-E44B-9974-E167DC198794}"/>
              </a:ext>
            </a:extLst>
          </p:cNvPr>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5F4FAF-D3E2-7340-90D0-0148522CF53C}"/>
              </a:ext>
            </a:extLst>
          </p:cNvPr>
          <p:cNvSpPr>
            <a:spLocks noGrp="1"/>
          </p:cNvSpPr>
          <p:nvPr>
            <p:ph type="dt" sz="half" idx="10"/>
          </p:nvPr>
        </p:nvSpPr>
        <p:spPr/>
        <p:txBody>
          <a:bodyPr/>
          <a:lstStyle/>
          <a:p>
            <a:fld id="{011E905B-BE5A-DE4A-9214-071DB2CF5FAC}" type="datetimeFigureOut">
              <a:rPr lang="en-US" smtClean="0"/>
              <a:t>3/14/2025</a:t>
            </a:fld>
            <a:endParaRPr lang="en-US"/>
          </a:p>
        </p:txBody>
      </p:sp>
      <p:sp>
        <p:nvSpPr>
          <p:cNvPr id="8" name="Footer Placeholder 7">
            <a:extLst>
              <a:ext uri="{FF2B5EF4-FFF2-40B4-BE49-F238E27FC236}">
                <a16:creationId xmlns:a16="http://schemas.microsoft.com/office/drawing/2014/main" id="{A51062F7-6056-DC46-9B3D-7A8E88ACF8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B8F5210-1F7A-C249-B06F-7473430F75F1}"/>
              </a:ext>
            </a:extLst>
          </p:cNvPr>
          <p:cNvSpPr>
            <a:spLocks noGrp="1"/>
          </p:cNvSpPr>
          <p:nvPr>
            <p:ph type="sldNum" sz="quarter" idx="12"/>
          </p:nvPr>
        </p:nvSpPr>
        <p:spPr/>
        <p:txBody>
          <a:bodyPr/>
          <a:lstStyle/>
          <a:p>
            <a:fld id="{12C7B112-21D1-2446-B796-77B8DEA4E8F8}" type="slidenum">
              <a:rPr lang="en-US" smtClean="0"/>
              <a:t>‹#›</a:t>
            </a:fld>
            <a:endParaRPr lang="en-US"/>
          </a:p>
        </p:txBody>
      </p:sp>
    </p:spTree>
    <p:extLst>
      <p:ext uri="{BB962C8B-B14F-4D97-AF65-F5344CB8AC3E}">
        <p14:creationId xmlns:p14="http://schemas.microsoft.com/office/powerpoint/2010/main" val="3168255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379CB-105B-E443-930C-AC95A689B4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83F04C-869E-C246-8F1F-3773AEB0DD76}"/>
              </a:ext>
            </a:extLst>
          </p:cNvPr>
          <p:cNvSpPr>
            <a:spLocks noGrp="1"/>
          </p:cNvSpPr>
          <p:nvPr>
            <p:ph type="dt" sz="half" idx="10"/>
          </p:nvPr>
        </p:nvSpPr>
        <p:spPr/>
        <p:txBody>
          <a:bodyPr/>
          <a:lstStyle/>
          <a:p>
            <a:fld id="{011E905B-BE5A-DE4A-9214-071DB2CF5FAC}" type="datetimeFigureOut">
              <a:rPr lang="en-US" smtClean="0"/>
              <a:t>3/14/2025</a:t>
            </a:fld>
            <a:endParaRPr lang="en-US"/>
          </a:p>
        </p:txBody>
      </p:sp>
      <p:sp>
        <p:nvSpPr>
          <p:cNvPr id="4" name="Footer Placeholder 3">
            <a:extLst>
              <a:ext uri="{FF2B5EF4-FFF2-40B4-BE49-F238E27FC236}">
                <a16:creationId xmlns:a16="http://schemas.microsoft.com/office/drawing/2014/main" id="{C44CEB54-6EFD-8D45-88B8-D587B88B73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4D0FF5-2626-6A41-B08A-34655C1C1676}"/>
              </a:ext>
            </a:extLst>
          </p:cNvPr>
          <p:cNvSpPr>
            <a:spLocks noGrp="1"/>
          </p:cNvSpPr>
          <p:nvPr>
            <p:ph type="sldNum" sz="quarter" idx="12"/>
          </p:nvPr>
        </p:nvSpPr>
        <p:spPr/>
        <p:txBody>
          <a:bodyPr/>
          <a:lstStyle/>
          <a:p>
            <a:fld id="{12C7B112-21D1-2446-B796-77B8DEA4E8F8}" type="slidenum">
              <a:rPr lang="en-US" smtClean="0"/>
              <a:t>‹#›</a:t>
            </a:fld>
            <a:endParaRPr lang="en-US"/>
          </a:p>
        </p:txBody>
      </p:sp>
    </p:spTree>
    <p:extLst>
      <p:ext uri="{BB962C8B-B14F-4D97-AF65-F5344CB8AC3E}">
        <p14:creationId xmlns:p14="http://schemas.microsoft.com/office/powerpoint/2010/main" val="1173111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5EC7D7-F3EA-4342-A271-D42F58500880}"/>
              </a:ext>
            </a:extLst>
          </p:cNvPr>
          <p:cNvSpPr>
            <a:spLocks noGrp="1"/>
          </p:cNvSpPr>
          <p:nvPr>
            <p:ph type="dt" sz="half" idx="10"/>
          </p:nvPr>
        </p:nvSpPr>
        <p:spPr/>
        <p:txBody>
          <a:bodyPr/>
          <a:lstStyle/>
          <a:p>
            <a:fld id="{011E905B-BE5A-DE4A-9214-071DB2CF5FAC}" type="datetimeFigureOut">
              <a:rPr lang="en-US" smtClean="0"/>
              <a:t>3/14/2025</a:t>
            </a:fld>
            <a:endParaRPr lang="en-US"/>
          </a:p>
        </p:txBody>
      </p:sp>
      <p:sp>
        <p:nvSpPr>
          <p:cNvPr id="3" name="Footer Placeholder 2">
            <a:extLst>
              <a:ext uri="{FF2B5EF4-FFF2-40B4-BE49-F238E27FC236}">
                <a16:creationId xmlns:a16="http://schemas.microsoft.com/office/drawing/2014/main" id="{E8202C22-22D2-8245-8090-AE053E4F63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3878A57-0CB2-A44A-996D-C6375F6C1A70}"/>
              </a:ext>
            </a:extLst>
          </p:cNvPr>
          <p:cNvSpPr>
            <a:spLocks noGrp="1"/>
          </p:cNvSpPr>
          <p:nvPr>
            <p:ph type="sldNum" sz="quarter" idx="12"/>
          </p:nvPr>
        </p:nvSpPr>
        <p:spPr/>
        <p:txBody>
          <a:bodyPr/>
          <a:lstStyle/>
          <a:p>
            <a:fld id="{12C7B112-21D1-2446-B796-77B8DEA4E8F8}" type="slidenum">
              <a:rPr lang="en-US" smtClean="0"/>
              <a:t>‹#›</a:t>
            </a:fld>
            <a:endParaRPr lang="en-US"/>
          </a:p>
        </p:txBody>
      </p:sp>
    </p:spTree>
    <p:extLst>
      <p:ext uri="{BB962C8B-B14F-4D97-AF65-F5344CB8AC3E}">
        <p14:creationId xmlns:p14="http://schemas.microsoft.com/office/powerpoint/2010/main" val="1684055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60D9D-0F94-1942-8DC1-6605B14FD418}"/>
              </a:ext>
            </a:extLst>
          </p:cNvPr>
          <p:cNvSpPr>
            <a:spLocks noGrp="1"/>
          </p:cNvSpPr>
          <p:nvPr>
            <p:ph type="title"/>
          </p:nvPr>
        </p:nvSpPr>
        <p:spPr>
          <a:xfrm>
            <a:off x="682328" y="457200"/>
            <a:ext cx="3194943" cy="1600200"/>
          </a:xfrm>
        </p:spPr>
        <p:txBody>
          <a:bodyPr anchor="b"/>
          <a:lstStyle>
            <a:lvl1pPr>
              <a:defRPr sz="2600"/>
            </a:lvl1pPr>
          </a:lstStyle>
          <a:p>
            <a:r>
              <a:rPr lang="en-US"/>
              <a:t>Click to edit Master title style</a:t>
            </a:r>
          </a:p>
        </p:txBody>
      </p:sp>
      <p:sp>
        <p:nvSpPr>
          <p:cNvPr id="3" name="Content Placeholder 2">
            <a:extLst>
              <a:ext uri="{FF2B5EF4-FFF2-40B4-BE49-F238E27FC236}">
                <a16:creationId xmlns:a16="http://schemas.microsoft.com/office/drawing/2014/main" id="{B92353FE-FAF5-6742-B072-08A767C5AFDD}"/>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5477975-88EF-E045-8ECF-4A6E9F16A531}"/>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a:extLst>
              <a:ext uri="{FF2B5EF4-FFF2-40B4-BE49-F238E27FC236}">
                <a16:creationId xmlns:a16="http://schemas.microsoft.com/office/drawing/2014/main" id="{4569AEF2-0947-CE40-B40D-13711B4C75A7}"/>
              </a:ext>
            </a:extLst>
          </p:cNvPr>
          <p:cNvSpPr>
            <a:spLocks noGrp="1"/>
          </p:cNvSpPr>
          <p:nvPr>
            <p:ph type="dt" sz="half" idx="10"/>
          </p:nvPr>
        </p:nvSpPr>
        <p:spPr/>
        <p:txBody>
          <a:bodyPr/>
          <a:lstStyle/>
          <a:p>
            <a:fld id="{011E905B-BE5A-DE4A-9214-071DB2CF5FAC}" type="datetimeFigureOut">
              <a:rPr lang="en-US" smtClean="0"/>
              <a:t>3/14/2025</a:t>
            </a:fld>
            <a:endParaRPr lang="en-US"/>
          </a:p>
        </p:txBody>
      </p:sp>
      <p:sp>
        <p:nvSpPr>
          <p:cNvPr id="6" name="Footer Placeholder 5">
            <a:extLst>
              <a:ext uri="{FF2B5EF4-FFF2-40B4-BE49-F238E27FC236}">
                <a16:creationId xmlns:a16="http://schemas.microsoft.com/office/drawing/2014/main" id="{27DF8932-06A3-E54E-BD4F-E80DFC98D8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F59B60-A6CC-7B45-8800-63227D242824}"/>
              </a:ext>
            </a:extLst>
          </p:cNvPr>
          <p:cNvSpPr>
            <a:spLocks noGrp="1"/>
          </p:cNvSpPr>
          <p:nvPr>
            <p:ph type="sldNum" sz="quarter" idx="12"/>
          </p:nvPr>
        </p:nvSpPr>
        <p:spPr/>
        <p:txBody>
          <a:bodyPr/>
          <a:lstStyle/>
          <a:p>
            <a:fld id="{12C7B112-21D1-2446-B796-77B8DEA4E8F8}" type="slidenum">
              <a:rPr lang="en-US" smtClean="0"/>
              <a:t>‹#›</a:t>
            </a:fld>
            <a:endParaRPr lang="en-US"/>
          </a:p>
        </p:txBody>
      </p:sp>
    </p:spTree>
    <p:extLst>
      <p:ext uri="{BB962C8B-B14F-4D97-AF65-F5344CB8AC3E}">
        <p14:creationId xmlns:p14="http://schemas.microsoft.com/office/powerpoint/2010/main" val="1231503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EA684-80BF-C742-8057-1847F09BABA1}"/>
              </a:ext>
            </a:extLst>
          </p:cNvPr>
          <p:cNvSpPr>
            <a:spLocks noGrp="1"/>
          </p:cNvSpPr>
          <p:nvPr>
            <p:ph type="title"/>
          </p:nvPr>
        </p:nvSpPr>
        <p:spPr>
          <a:xfrm>
            <a:off x="682328" y="457200"/>
            <a:ext cx="3194943" cy="1600200"/>
          </a:xfrm>
        </p:spPr>
        <p:txBody>
          <a:bodyPr anchor="b"/>
          <a:lstStyle>
            <a:lvl1pPr>
              <a:defRPr sz="2600"/>
            </a:lvl1pPr>
          </a:lstStyle>
          <a:p>
            <a:r>
              <a:rPr lang="en-US"/>
              <a:t>Click to edit Master title style</a:t>
            </a:r>
          </a:p>
        </p:txBody>
      </p:sp>
      <p:sp>
        <p:nvSpPr>
          <p:cNvPr id="3" name="Picture Placeholder 2">
            <a:extLst>
              <a:ext uri="{FF2B5EF4-FFF2-40B4-BE49-F238E27FC236}">
                <a16:creationId xmlns:a16="http://schemas.microsoft.com/office/drawing/2014/main" id="{CA75531F-582A-C64B-953F-6D22C9E681FF}"/>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lang="en-US"/>
          </a:p>
        </p:txBody>
      </p:sp>
      <p:sp>
        <p:nvSpPr>
          <p:cNvPr id="4" name="Text Placeholder 3">
            <a:extLst>
              <a:ext uri="{FF2B5EF4-FFF2-40B4-BE49-F238E27FC236}">
                <a16:creationId xmlns:a16="http://schemas.microsoft.com/office/drawing/2014/main" id="{A286CB38-8A5B-0D4E-8874-DB67DDE6D62A}"/>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a:extLst>
              <a:ext uri="{FF2B5EF4-FFF2-40B4-BE49-F238E27FC236}">
                <a16:creationId xmlns:a16="http://schemas.microsoft.com/office/drawing/2014/main" id="{700D9ADC-715C-6345-BA73-261FD58BE700}"/>
              </a:ext>
            </a:extLst>
          </p:cNvPr>
          <p:cNvSpPr>
            <a:spLocks noGrp="1"/>
          </p:cNvSpPr>
          <p:nvPr>
            <p:ph type="dt" sz="half" idx="10"/>
          </p:nvPr>
        </p:nvSpPr>
        <p:spPr/>
        <p:txBody>
          <a:bodyPr/>
          <a:lstStyle/>
          <a:p>
            <a:fld id="{011E905B-BE5A-DE4A-9214-071DB2CF5FAC}" type="datetimeFigureOut">
              <a:rPr lang="en-US" smtClean="0"/>
              <a:t>3/14/2025</a:t>
            </a:fld>
            <a:endParaRPr lang="en-US"/>
          </a:p>
        </p:txBody>
      </p:sp>
      <p:sp>
        <p:nvSpPr>
          <p:cNvPr id="6" name="Footer Placeholder 5">
            <a:extLst>
              <a:ext uri="{FF2B5EF4-FFF2-40B4-BE49-F238E27FC236}">
                <a16:creationId xmlns:a16="http://schemas.microsoft.com/office/drawing/2014/main" id="{D3937192-9E9A-9247-9142-F1B1F70B2E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44F9A5-FAB1-6447-826A-E2C3ED36E27A}"/>
              </a:ext>
            </a:extLst>
          </p:cNvPr>
          <p:cNvSpPr>
            <a:spLocks noGrp="1"/>
          </p:cNvSpPr>
          <p:nvPr>
            <p:ph type="sldNum" sz="quarter" idx="12"/>
          </p:nvPr>
        </p:nvSpPr>
        <p:spPr/>
        <p:txBody>
          <a:bodyPr/>
          <a:lstStyle/>
          <a:p>
            <a:fld id="{12C7B112-21D1-2446-B796-77B8DEA4E8F8}" type="slidenum">
              <a:rPr lang="en-US" smtClean="0"/>
              <a:t>‹#›</a:t>
            </a:fld>
            <a:endParaRPr lang="en-US"/>
          </a:p>
        </p:txBody>
      </p:sp>
    </p:spTree>
    <p:extLst>
      <p:ext uri="{BB962C8B-B14F-4D97-AF65-F5344CB8AC3E}">
        <p14:creationId xmlns:p14="http://schemas.microsoft.com/office/powerpoint/2010/main" val="1232295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7CA2E7-16D1-0E44-8EBB-9D51F9AC31F5}"/>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7162DDB-5DA1-8947-B789-F1F133BE4301}"/>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B6C33C-EACC-4E40-A53F-D777F181F6F9}"/>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011E905B-BE5A-DE4A-9214-071DB2CF5FAC}" type="datetimeFigureOut">
              <a:rPr lang="en-US" smtClean="0"/>
              <a:t>3/14/2025</a:t>
            </a:fld>
            <a:endParaRPr lang="en-US"/>
          </a:p>
        </p:txBody>
      </p:sp>
      <p:sp>
        <p:nvSpPr>
          <p:cNvPr id="5" name="Footer Placeholder 4">
            <a:extLst>
              <a:ext uri="{FF2B5EF4-FFF2-40B4-BE49-F238E27FC236}">
                <a16:creationId xmlns:a16="http://schemas.microsoft.com/office/drawing/2014/main" id="{A71502EF-A703-C542-9068-0B3C81149D1F}"/>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ABB037B-0FCE-2F49-96A3-5667D9914FE1}"/>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12C7B112-21D1-2446-B796-77B8DEA4E8F8}" type="slidenum">
              <a:rPr lang="en-US" smtClean="0"/>
              <a:t>‹#›</a:t>
            </a:fld>
            <a:endParaRPr lang="en-US"/>
          </a:p>
        </p:txBody>
      </p:sp>
      <p:sp>
        <p:nvSpPr>
          <p:cNvPr id="8" name="TextBox 7">
            <a:extLst>
              <a:ext uri="{FF2B5EF4-FFF2-40B4-BE49-F238E27FC236}">
                <a16:creationId xmlns:a16="http://schemas.microsoft.com/office/drawing/2014/main" id="{CB667123-874B-1CAB-30CF-1B21762706DA}"/>
              </a:ext>
            </a:extLst>
          </p:cNvPr>
          <p:cNvSpPr txBox="1"/>
          <p:nvPr userDrawn="1">
            <p:extLst>
              <p:ext uri="{1162E1C5-73C7-4A58-AE30-91384D911F3F}">
                <p184:classification xmlns:p184="http://schemas.microsoft.com/office/powerpoint/2018/4/main" val="hdr"/>
              </p:ext>
            </p:extLst>
          </p:nvPr>
        </p:nvSpPr>
        <p:spPr>
          <a:xfrm>
            <a:off x="0" y="0"/>
            <a:ext cx="1458913" cy="152400"/>
          </a:xfrm>
          <a:prstGeom prst="rect">
            <a:avLst/>
          </a:prstGeom>
        </p:spPr>
        <p:txBody>
          <a:bodyPr horzOverflow="overflow" lIns="0" tIns="0" rIns="0" bIns="0">
            <a:spAutoFit/>
          </a:bodyPr>
          <a:lstStyle/>
          <a:p>
            <a:pPr algn="l"/>
            <a:r>
              <a:rPr lang="en-US" sz="1000">
                <a:solidFill>
                  <a:srgbClr val="000000"/>
                </a:solidFill>
                <a:latin typeface="Meiyo"/>
              </a:rPr>
              <a:t>•• PROTECTED 関係者外秘</a:t>
            </a:r>
          </a:p>
        </p:txBody>
      </p:sp>
    </p:spTree>
    <p:extLst>
      <p:ext uri="{BB962C8B-B14F-4D97-AF65-F5344CB8AC3E}">
        <p14:creationId xmlns:p14="http://schemas.microsoft.com/office/powerpoint/2010/main" val="232033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a:extLst>
              <a:ext uri="{FF2B5EF4-FFF2-40B4-BE49-F238E27FC236}">
                <a16:creationId xmlns:a16="http://schemas.microsoft.com/office/drawing/2014/main" id="{40B9EDFE-7E42-5D4E-8D47-ECC54770A489}"/>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831327" y="5917627"/>
            <a:ext cx="3687418" cy="966981"/>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a:extLst>
              <a:ext uri="{FF2B5EF4-FFF2-40B4-BE49-F238E27FC236}">
                <a16:creationId xmlns:a16="http://schemas.microsoft.com/office/drawing/2014/main" id="{0D1FD930-34D2-DA45-8706-7486C751F34C}"/>
              </a:ext>
            </a:extLst>
          </p:cNvPr>
          <p:cNvSpPr txBox="1"/>
          <p:nvPr/>
        </p:nvSpPr>
        <p:spPr>
          <a:xfrm>
            <a:off x="5552838" y="5855235"/>
            <a:ext cx="3717821" cy="307777"/>
          </a:xfrm>
          <a:prstGeom prst="rect">
            <a:avLst/>
          </a:prstGeom>
          <a:noFill/>
        </p:spPr>
        <p:txBody>
          <a:bodyPr wrap="square" rtlCol="0">
            <a:spAutoFit/>
          </a:bodyPr>
          <a:lstStyle/>
          <a:p>
            <a:pPr algn="ctr"/>
            <a:r>
              <a:rPr lang="en-US" sz="1400" dirty="0">
                <a:solidFill>
                  <a:srgbClr val="115190"/>
                </a:solidFill>
                <a:latin typeface="Eurostile" panose="020B0504020202050204" pitchFamily="34" charset="77"/>
              </a:rPr>
              <a:t>PROUDLY SUPPORTING</a:t>
            </a:r>
          </a:p>
        </p:txBody>
      </p:sp>
      <p:sp>
        <p:nvSpPr>
          <p:cNvPr id="16" name="TextBox 15">
            <a:extLst>
              <a:ext uri="{FF2B5EF4-FFF2-40B4-BE49-F238E27FC236}">
                <a16:creationId xmlns:a16="http://schemas.microsoft.com/office/drawing/2014/main" id="{A6467C96-6683-DE4C-8F66-F7AE8640BFB8}"/>
              </a:ext>
            </a:extLst>
          </p:cNvPr>
          <p:cNvSpPr txBox="1"/>
          <p:nvPr/>
        </p:nvSpPr>
        <p:spPr>
          <a:xfrm>
            <a:off x="2684264" y="2691588"/>
            <a:ext cx="6662459" cy="3170099"/>
          </a:xfrm>
          <a:prstGeom prst="rect">
            <a:avLst/>
          </a:prstGeom>
          <a:noFill/>
        </p:spPr>
        <p:txBody>
          <a:bodyPr wrap="square">
            <a:spAutoFit/>
          </a:bodyPr>
          <a:lstStyle/>
          <a:p>
            <a:pPr algn="just"/>
            <a:r>
              <a:rPr lang="en-US" sz="1000" i="1" dirty="0">
                <a:latin typeface="Montserrat Light" pitchFamily="2" charset="77"/>
                <a:cs typeface="Lucida Grande" panose="020B0600040502020204" pitchFamily="34" charset="0"/>
              </a:rPr>
              <a:t>Paul, Darcie and Eric along with family and friends started the Cody Shepperd Project to support our community.  </a:t>
            </a:r>
          </a:p>
          <a:p>
            <a:pPr algn="just"/>
            <a:endParaRPr lang="en-US" sz="1000" i="1" dirty="0">
              <a:latin typeface="Montserrat Light" pitchFamily="2" charset="77"/>
              <a:cs typeface="Lucida Grande" panose="020B0600040502020204" pitchFamily="34" charset="0"/>
            </a:endParaRPr>
          </a:p>
          <a:p>
            <a:pPr algn="just"/>
            <a:r>
              <a:rPr lang="en-US" sz="1000" i="1" dirty="0">
                <a:latin typeface="Montserrat Light" pitchFamily="2" charset="77"/>
                <a:cs typeface="Lucida Grande" panose="020B0600040502020204" pitchFamily="34" charset="0"/>
              </a:rPr>
              <a:t>Centre Wellington had been experiencing a mental health crisis among our youth since 2017 with the loss of nine lives to suicide within an eight-month period, in 6 short years that narrative has changed, it is now our community supporting our youth and mental health.</a:t>
            </a:r>
          </a:p>
          <a:p>
            <a:pPr algn="just"/>
            <a:r>
              <a:rPr lang="en-US" sz="1000" i="1" dirty="0">
                <a:latin typeface="Montserrat Light" pitchFamily="2" charset="77"/>
                <a:cs typeface="Lucida Grande" panose="020B0600040502020204" pitchFamily="34" charset="0"/>
              </a:rPr>
              <a:t>Since September of 2018 with the support of our community, sponsors, donations friends and family the Cody Shepperd Project’s annual memorial golf tournament, Neil Dunsmore’s walk from Elora to Ottawa, along with Paeton Drexler and her team at CWDHS has to date raised over $216,000.00 to mental health supports and initiatives within Centre Wellington.</a:t>
            </a:r>
          </a:p>
          <a:p>
            <a:r>
              <a:rPr lang="en-US" sz="1000" i="1" dirty="0">
                <a:latin typeface="Montserrat Light" pitchFamily="2" charset="77"/>
                <a:cs typeface="Lucida Grande" panose="020B0600040502020204" pitchFamily="34" charset="0"/>
              </a:rPr>
              <a:t>Now, more than ever, The Cody Shepperd Project is committed to engaging our community and Stopping the Silence. With increased in calls to the Children’s helplines, they are reporting an over 350% increase in calls from kids experiencing anxiety and mental health concerns</a:t>
            </a:r>
            <a:r>
              <a:rPr lang="en-US" sz="1000" i="1" dirty="0">
                <a:latin typeface="Montserrat Light" panose="00000400000000000000" pitchFamily="2" charset="0"/>
                <a:cs typeface="Lucida Grande" panose="020B0600040502020204" pitchFamily="34" charset="0"/>
              </a:rPr>
              <a:t>. </a:t>
            </a:r>
            <a:r>
              <a:rPr lang="en-US" sz="1000" i="1" u="none" strike="noStrike" baseline="0" dirty="0">
                <a:latin typeface="Montserrat Light" panose="00000400000000000000" pitchFamily="2" charset="0"/>
              </a:rPr>
              <a:t>Recent data released from the Centre for Addiction and Mental Health (CAMH) highlighted that almost every indicator of health and well-being for youth has gotten worse: self-esteem, self-harm, suicidal ideation—it’s all going up. Data shows that 90% of youth have moderate to severe stress, 50% report substance use, 50% report self-harm</a:t>
            </a:r>
            <a:r>
              <a:rPr lang="en-US" sz="1000" b="0" i="1" u="none" strike="noStrike" baseline="0" dirty="0">
                <a:solidFill>
                  <a:srgbClr val="0F5392"/>
                </a:solidFill>
                <a:latin typeface="Montserrat Light" panose="00000400000000000000" pitchFamily="2" charset="0"/>
              </a:rPr>
              <a:t>.</a:t>
            </a:r>
            <a:r>
              <a:rPr lang="en-US" sz="1000" i="1" dirty="0">
                <a:latin typeface="Montserrat Light" panose="00000400000000000000" pitchFamily="2" charset="0"/>
                <a:cs typeface="Lucida Grande" panose="020B0600040502020204" pitchFamily="34" charset="0"/>
              </a:rPr>
              <a:t> </a:t>
            </a:r>
            <a:r>
              <a:rPr lang="en-US" sz="1000" i="1" dirty="0">
                <a:latin typeface="Montserrat Light" pitchFamily="2" charset="77"/>
                <a:cs typeface="Lucida Grande" panose="020B0600040502020204" pitchFamily="34" charset="0"/>
              </a:rPr>
              <a:t>We need to act now to prevent further loss and tragedy.</a:t>
            </a:r>
          </a:p>
          <a:p>
            <a:pPr algn="just"/>
            <a:endParaRPr lang="en-US" sz="1000" i="1" dirty="0">
              <a:latin typeface="Montserrat Light" pitchFamily="2" charset="77"/>
              <a:cs typeface="Lucida Grande" panose="020B0600040502020204" pitchFamily="34" charset="0"/>
            </a:endParaRPr>
          </a:p>
          <a:p>
            <a:pPr algn="just"/>
            <a:r>
              <a:rPr lang="en-US" sz="1000" i="1" dirty="0">
                <a:latin typeface="Montserrat Light" pitchFamily="2" charset="77"/>
                <a:cs typeface="Lucida Grande" panose="020B0600040502020204" pitchFamily="34" charset="0"/>
              </a:rPr>
              <a:t>For the 8th Annual Cody Shepperd Memorial Golf tournament, we have partnered again with The Grove Hub Fergus, Youth mental health and wellness by youth for youth. www.thegrovehubs.ca. </a:t>
            </a:r>
          </a:p>
        </p:txBody>
      </p:sp>
      <p:pic>
        <p:nvPicPr>
          <p:cNvPr id="22" name="Picture 21" descr="500+ Golf Pictures [HD] | Download Free Images on Unsplash">
            <a:extLst>
              <a:ext uri="{FF2B5EF4-FFF2-40B4-BE49-F238E27FC236}">
                <a16:creationId xmlns:a16="http://schemas.microsoft.com/office/drawing/2014/main" id="{25266D5A-4F92-C64A-8433-5E5CB79FBDC3}"/>
              </a:ext>
            </a:extLst>
          </p:cNvPr>
          <p:cNvPicPr>
            <a:picLocks noChangeAspect="1" noChangeArrowheads="1"/>
          </p:cNvPicPr>
          <p:nvPr/>
        </p:nvPicPr>
        <p:blipFill rotWithShape="1">
          <a:blip r:embed="rId3">
            <a:alphaModFix/>
            <a:extLst>
              <a:ext uri="{28A0092B-C50C-407E-A947-70E740481C1C}">
                <a14:useLocalDpi xmlns:a14="http://schemas.microsoft.com/office/drawing/2010/main"/>
              </a:ext>
            </a:extLst>
          </a:blip>
          <a:srcRect/>
          <a:stretch/>
        </p:blipFill>
        <p:spPr bwMode="auto">
          <a:xfrm>
            <a:off x="-591996" y="0"/>
            <a:ext cx="4664343" cy="6858000"/>
          </a:xfrm>
          <a:custGeom>
            <a:avLst/>
            <a:gdLst>
              <a:gd name="connsiteX0" fmla="*/ 0 w 4843849"/>
              <a:gd name="connsiteY0" fmla="*/ 0 h 6858000"/>
              <a:gd name="connsiteX1" fmla="*/ 3117536 w 4843849"/>
              <a:gd name="connsiteY1" fmla="*/ 0 h 6858000"/>
              <a:gd name="connsiteX2" fmla="*/ 3053981 w 4843849"/>
              <a:gd name="connsiteY2" fmla="*/ 119799 h 6858000"/>
              <a:gd name="connsiteX3" fmla="*/ 2421924 w 4843849"/>
              <a:gd name="connsiteY3" fmla="*/ 3136092 h 6858000"/>
              <a:gd name="connsiteX4" fmla="*/ 3429187 w 4843849"/>
              <a:gd name="connsiteY4" fmla="*/ 6795177 h 6858000"/>
              <a:gd name="connsiteX5" fmla="*/ 3475851 w 4843849"/>
              <a:gd name="connsiteY5" fmla="*/ 6857999 h 6858000"/>
              <a:gd name="connsiteX6" fmla="*/ 4843849 w 4843849"/>
              <a:gd name="connsiteY6" fmla="*/ 6857999 h 6858000"/>
              <a:gd name="connsiteX7" fmla="*/ 4843849 w 4843849"/>
              <a:gd name="connsiteY7" fmla="*/ 6858000 h 6858000"/>
              <a:gd name="connsiteX8" fmla="*/ 0 w 4843849"/>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43849" h="6858000">
                <a:moveTo>
                  <a:pt x="0" y="0"/>
                </a:moveTo>
                <a:lnTo>
                  <a:pt x="3117536" y="0"/>
                </a:lnTo>
                <a:lnTo>
                  <a:pt x="3053981" y="119799"/>
                </a:lnTo>
                <a:cubicBezTo>
                  <a:pt x="2659122" y="939480"/>
                  <a:pt x="2421924" y="1990331"/>
                  <a:pt x="2421924" y="3136092"/>
                </a:cubicBezTo>
                <a:cubicBezTo>
                  <a:pt x="2421924" y="4609213"/>
                  <a:pt x="2814026" y="5925442"/>
                  <a:pt x="3429187" y="6795177"/>
                </a:cubicBezTo>
                <a:lnTo>
                  <a:pt x="3475851" y="6857999"/>
                </a:lnTo>
                <a:lnTo>
                  <a:pt x="4843849" y="6857999"/>
                </a:lnTo>
                <a:lnTo>
                  <a:pt x="4843849" y="6858000"/>
                </a:lnTo>
                <a:lnTo>
                  <a:pt x="0" y="6858000"/>
                </a:lnTo>
                <a:close/>
              </a:path>
            </a:pathLst>
          </a:custGeom>
          <a:gradFill>
            <a:gsLst>
              <a:gs pos="100000">
                <a:schemeClr val="tx1"/>
              </a:gs>
              <a:gs pos="36000">
                <a:schemeClr val="bg1">
                  <a:alpha val="90000"/>
                </a:schemeClr>
              </a:gs>
            </a:gsLst>
            <a:lin ang="0" scaled="0"/>
          </a:gradFill>
          <a:ln>
            <a:noFill/>
          </a:ln>
        </p:spPr>
      </p:pic>
      <p:grpSp>
        <p:nvGrpSpPr>
          <p:cNvPr id="2" name="Group 1">
            <a:extLst>
              <a:ext uri="{FF2B5EF4-FFF2-40B4-BE49-F238E27FC236}">
                <a16:creationId xmlns:a16="http://schemas.microsoft.com/office/drawing/2014/main" id="{509559D1-F724-E245-A358-A6C12859D92A}"/>
              </a:ext>
            </a:extLst>
          </p:cNvPr>
          <p:cNvGrpSpPr/>
          <p:nvPr/>
        </p:nvGrpSpPr>
        <p:grpSpPr>
          <a:xfrm>
            <a:off x="2504973" y="240267"/>
            <a:ext cx="6043647" cy="2311193"/>
            <a:chOff x="3013416" y="260145"/>
            <a:chExt cx="6043647" cy="2311193"/>
          </a:xfrm>
        </p:grpSpPr>
        <p:grpSp>
          <p:nvGrpSpPr>
            <p:cNvPr id="32" name="Group 31">
              <a:extLst>
                <a:ext uri="{FF2B5EF4-FFF2-40B4-BE49-F238E27FC236}">
                  <a16:creationId xmlns:a16="http://schemas.microsoft.com/office/drawing/2014/main" id="{83FB50EF-84CA-D143-A80E-6FB642051EA4}"/>
                </a:ext>
              </a:extLst>
            </p:cNvPr>
            <p:cNvGrpSpPr/>
            <p:nvPr/>
          </p:nvGrpSpPr>
          <p:grpSpPr>
            <a:xfrm rot="20929883">
              <a:off x="3013416" y="260145"/>
              <a:ext cx="2865025" cy="2168187"/>
              <a:chOff x="2066534" y="680012"/>
              <a:chExt cx="3645805" cy="2955048"/>
            </a:xfrm>
          </p:grpSpPr>
          <p:grpSp>
            <p:nvGrpSpPr>
              <p:cNvPr id="9" name="Group 8">
                <a:extLst>
                  <a:ext uri="{FF2B5EF4-FFF2-40B4-BE49-F238E27FC236}">
                    <a16:creationId xmlns:a16="http://schemas.microsoft.com/office/drawing/2014/main" id="{59873289-62F3-1546-815A-40DA41DC8059}"/>
                  </a:ext>
                </a:extLst>
              </p:cNvPr>
              <p:cNvGrpSpPr/>
              <p:nvPr/>
            </p:nvGrpSpPr>
            <p:grpSpPr>
              <a:xfrm rot="20071783">
                <a:off x="2066534" y="680012"/>
                <a:ext cx="3645805" cy="2955048"/>
                <a:chOff x="6177716" y="259376"/>
                <a:chExt cx="3763913" cy="3050778"/>
              </a:xfrm>
            </p:grpSpPr>
            <p:pic>
              <p:nvPicPr>
                <p:cNvPr id="4" name="Picture 3" descr="A green square with white text&#10;&#10;Description automatically generated">
                  <a:extLst>
                    <a:ext uri="{FF2B5EF4-FFF2-40B4-BE49-F238E27FC236}">
                      <a16:creationId xmlns:a16="http://schemas.microsoft.com/office/drawing/2014/main" id="{D2D432F8-5CF3-154C-914F-BE090C7BF2D0}"/>
                    </a:ext>
                  </a:extLst>
                </p:cNvPr>
                <p:cNvPicPr>
                  <a:picLocks noChangeAspect="1"/>
                </p:cNvPicPr>
                <p:nvPr/>
              </p:nvPicPr>
              <p:blipFill>
                <a:blip r:embed="rId4"/>
                <a:stretch>
                  <a:fillRect/>
                </a:stretch>
              </p:blipFill>
              <p:spPr>
                <a:xfrm rot="1475852">
                  <a:off x="6177716" y="259376"/>
                  <a:ext cx="3763913" cy="3050778"/>
                </a:xfrm>
                <a:prstGeom prst="rect">
                  <a:avLst/>
                </a:prstGeom>
              </p:spPr>
            </p:pic>
            <p:pic>
              <p:nvPicPr>
                <p:cNvPr id="8" name="Picture 7" descr="A picture containing graphics, graphic design, screenshot, font&#10;&#10;Description automatically generated">
                  <a:extLst>
                    <a:ext uri="{FF2B5EF4-FFF2-40B4-BE49-F238E27FC236}">
                      <a16:creationId xmlns:a16="http://schemas.microsoft.com/office/drawing/2014/main" id="{46442753-92BD-454A-A513-32729AF2E98F}"/>
                    </a:ext>
                  </a:extLst>
                </p:cNvPr>
                <p:cNvPicPr>
                  <a:picLocks noChangeAspect="1"/>
                </p:cNvPicPr>
                <p:nvPr/>
              </p:nvPicPr>
              <p:blipFill>
                <a:blip r:embed="rId5"/>
                <a:stretch>
                  <a:fillRect/>
                </a:stretch>
              </p:blipFill>
              <p:spPr>
                <a:xfrm rot="1981061">
                  <a:off x="6853927" y="802702"/>
                  <a:ext cx="2981301" cy="641670"/>
                </a:xfrm>
                <a:prstGeom prst="rect">
                  <a:avLst/>
                </a:prstGeom>
              </p:spPr>
            </p:pic>
          </p:grpSp>
          <p:pic>
            <p:nvPicPr>
              <p:cNvPr id="31" name="Picture 30" descr="A green sign with white text&#10;&#10;Description automatically generated with medium confidence">
                <a:extLst>
                  <a:ext uri="{FF2B5EF4-FFF2-40B4-BE49-F238E27FC236}">
                    <a16:creationId xmlns:a16="http://schemas.microsoft.com/office/drawing/2014/main" id="{0CB23541-5E36-EB40-9C02-44BD1A82F326}"/>
                  </a:ext>
                </a:extLst>
              </p:cNvPr>
              <p:cNvPicPr>
                <a:picLocks noChangeAspect="1"/>
              </p:cNvPicPr>
              <p:nvPr/>
            </p:nvPicPr>
            <p:blipFill>
              <a:blip r:embed="rId6"/>
              <a:stretch>
                <a:fillRect/>
              </a:stretch>
            </p:blipFill>
            <p:spPr>
              <a:xfrm>
                <a:off x="2462457" y="1843234"/>
                <a:ext cx="2781300" cy="1028700"/>
              </a:xfrm>
              <a:prstGeom prst="rect">
                <a:avLst/>
              </a:prstGeom>
            </p:spPr>
          </p:pic>
        </p:grpSp>
        <p:grpSp>
          <p:nvGrpSpPr>
            <p:cNvPr id="39" name="Group 38">
              <a:extLst>
                <a:ext uri="{FF2B5EF4-FFF2-40B4-BE49-F238E27FC236}">
                  <a16:creationId xmlns:a16="http://schemas.microsoft.com/office/drawing/2014/main" id="{D10BE415-8059-584C-92EE-9062191AB0F0}"/>
                </a:ext>
              </a:extLst>
            </p:cNvPr>
            <p:cNvGrpSpPr/>
            <p:nvPr/>
          </p:nvGrpSpPr>
          <p:grpSpPr>
            <a:xfrm>
              <a:off x="6082896" y="416198"/>
              <a:ext cx="2974167" cy="2155140"/>
              <a:chOff x="5918522" y="787250"/>
              <a:chExt cx="2974167" cy="2155140"/>
            </a:xfrm>
          </p:grpSpPr>
          <p:sp>
            <p:nvSpPr>
              <p:cNvPr id="43" name="Rectangle 42">
                <a:extLst>
                  <a:ext uri="{FF2B5EF4-FFF2-40B4-BE49-F238E27FC236}">
                    <a16:creationId xmlns:a16="http://schemas.microsoft.com/office/drawing/2014/main" id="{B8399E87-B617-A54D-A03B-8BB1CF4AE467}"/>
                  </a:ext>
                </a:extLst>
              </p:cNvPr>
              <p:cNvSpPr/>
              <p:nvPr/>
            </p:nvSpPr>
            <p:spPr>
              <a:xfrm rot="20785397">
                <a:off x="6459980" y="797469"/>
                <a:ext cx="1521197" cy="365499"/>
              </a:xfrm>
              <a:prstGeom prst="rect">
                <a:avLst/>
              </a:prstGeom>
              <a:solidFill>
                <a:srgbClr val="FFF0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63" dirty="0"/>
              </a:p>
            </p:txBody>
          </p:sp>
          <p:grpSp>
            <p:nvGrpSpPr>
              <p:cNvPr id="14" name="Group 13">
                <a:extLst>
                  <a:ext uri="{FF2B5EF4-FFF2-40B4-BE49-F238E27FC236}">
                    <a16:creationId xmlns:a16="http://schemas.microsoft.com/office/drawing/2014/main" id="{E2060775-6AA7-8D41-B92C-757814EF0708}"/>
                  </a:ext>
                </a:extLst>
              </p:cNvPr>
              <p:cNvGrpSpPr/>
              <p:nvPr/>
            </p:nvGrpSpPr>
            <p:grpSpPr>
              <a:xfrm>
                <a:off x="5918522" y="1008217"/>
                <a:ext cx="2974167" cy="1934173"/>
                <a:chOff x="8439662" y="265889"/>
                <a:chExt cx="3660513" cy="2380521"/>
              </a:xfrm>
            </p:grpSpPr>
            <p:pic>
              <p:nvPicPr>
                <p:cNvPr id="34" name="Picture 33" descr="A green square with white text&#10;&#10;Description automatically generated">
                  <a:extLst>
                    <a:ext uri="{FF2B5EF4-FFF2-40B4-BE49-F238E27FC236}">
                      <a16:creationId xmlns:a16="http://schemas.microsoft.com/office/drawing/2014/main" id="{C05ABB3C-13A5-FA49-9D82-E3C25F3E4685}"/>
                    </a:ext>
                  </a:extLst>
                </p:cNvPr>
                <p:cNvPicPr>
                  <a:picLocks noChangeAspect="1"/>
                </p:cNvPicPr>
                <p:nvPr/>
              </p:nvPicPr>
              <p:blipFill>
                <a:blip r:embed="rId4"/>
                <a:stretch>
                  <a:fillRect/>
                </a:stretch>
              </p:blipFill>
              <p:spPr>
                <a:xfrm rot="20808082">
                  <a:off x="9165827" y="265889"/>
                  <a:ext cx="2395216" cy="2380521"/>
                </a:xfrm>
                <a:prstGeom prst="rect">
                  <a:avLst/>
                </a:prstGeom>
              </p:spPr>
            </p:pic>
            <p:sp>
              <p:nvSpPr>
                <p:cNvPr id="12" name="Rectangle 11">
                  <a:extLst>
                    <a:ext uri="{FF2B5EF4-FFF2-40B4-BE49-F238E27FC236}">
                      <a16:creationId xmlns:a16="http://schemas.microsoft.com/office/drawing/2014/main" id="{63A7867D-4D95-424A-9405-0BDADD11E4D0}"/>
                    </a:ext>
                  </a:extLst>
                </p:cNvPr>
                <p:cNvSpPr/>
                <p:nvPr/>
              </p:nvSpPr>
              <p:spPr>
                <a:xfrm rot="20785397">
                  <a:off x="8970593" y="954519"/>
                  <a:ext cx="3077076" cy="8107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63"/>
                </a:p>
              </p:txBody>
            </p:sp>
            <p:sp>
              <p:nvSpPr>
                <p:cNvPr id="13" name="TextBox 12">
                  <a:extLst>
                    <a:ext uri="{FF2B5EF4-FFF2-40B4-BE49-F238E27FC236}">
                      <a16:creationId xmlns:a16="http://schemas.microsoft.com/office/drawing/2014/main" id="{A0C0E4CB-3EF7-C14C-992F-246289C72A2B}"/>
                    </a:ext>
                  </a:extLst>
                </p:cNvPr>
                <p:cNvSpPr txBox="1"/>
                <p:nvPr/>
              </p:nvSpPr>
              <p:spPr>
                <a:xfrm rot="20766164">
                  <a:off x="9184344" y="375088"/>
                  <a:ext cx="2102420" cy="729194"/>
                </a:xfrm>
                <a:prstGeom prst="rect">
                  <a:avLst/>
                </a:prstGeom>
                <a:noFill/>
              </p:spPr>
              <p:txBody>
                <a:bodyPr wrap="square" rtlCol="0">
                  <a:spAutoFit/>
                </a:bodyPr>
                <a:lstStyle/>
                <a:p>
                  <a:pPr algn="ctr"/>
                  <a:r>
                    <a:rPr lang="en-US" sz="3250" i="1" dirty="0">
                      <a:solidFill>
                        <a:schemeClr val="bg1"/>
                      </a:solidFill>
                      <a:latin typeface="DURALIT" panose="02000500000000000000" pitchFamily="2" charset="0"/>
                    </a:rPr>
                    <a:t>GOLF</a:t>
                  </a:r>
                </a:p>
              </p:txBody>
            </p:sp>
            <p:sp>
              <p:nvSpPr>
                <p:cNvPr id="37" name="TextBox 36">
                  <a:extLst>
                    <a:ext uri="{FF2B5EF4-FFF2-40B4-BE49-F238E27FC236}">
                      <a16:creationId xmlns:a16="http://schemas.microsoft.com/office/drawing/2014/main" id="{3E942E60-17EC-DF48-BD75-DAD7D690BAEE}"/>
                    </a:ext>
                  </a:extLst>
                </p:cNvPr>
                <p:cNvSpPr txBox="1"/>
                <p:nvPr/>
              </p:nvSpPr>
              <p:spPr>
                <a:xfrm rot="20766164">
                  <a:off x="9457922" y="1759124"/>
                  <a:ext cx="2102420" cy="729194"/>
                </a:xfrm>
                <a:prstGeom prst="rect">
                  <a:avLst/>
                </a:prstGeom>
                <a:noFill/>
              </p:spPr>
              <p:txBody>
                <a:bodyPr wrap="square" rtlCol="0">
                  <a:spAutoFit/>
                </a:bodyPr>
                <a:lstStyle/>
                <a:p>
                  <a:pPr algn="ctr"/>
                  <a:r>
                    <a:rPr lang="en-US" sz="3250" i="1" dirty="0">
                      <a:solidFill>
                        <a:schemeClr val="bg1"/>
                      </a:solidFill>
                      <a:latin typeface="DURALIT" panose="02000500000000000000" pitchFamily="2" charset="0"/>
                    </a:rPr>
                    <a:t>2025</a:t>
                  </a:r>
                  <a:endParaRPr lang="en-US" sz="2600" i="1" dirty="0">
                    <a:solidFill>
                      <a:schemeClr val="bg1"/>
                    </a:solidFill>
                    <a:latin typeface="DURALIT" panose="02000500000000000000" pitchFamily="2" charset="0"/>
                  </a:endParaRPr>
                </a:p>
              </p:txBody>
            </p:sp>
            <p:sp>
              <p:nvSpPr>
                <p:cNvPr id="38" name="TextBox 37">
                  <a:extLst>
                    <a:ext uri="{FF2B5EF4-FFF2-40B4-BE49-F238E27FC236}">
                      <a16:creationId xmlns:a16="http://schemas.microsoft.com/office/drawing/2014/main" id="{D1A37C18-3283-6147-ACA4-1B6CA6394F30}"/>
                    </a:ext>
                  </a:extLst>
                </p:cNvPr>
                <p:cNvSpPr txBox="1"/>
                <p:nvPr/>
              </p:nvSpPr>
              <p:spPr>
                <a:xfrm rot="20766164">
                  <a:off x="8439662" y="1118997"/>
                  <a:ext cx="3660513" cy="667638"/>
                </a:xfrm>
                <a:prstGeom prst="rect">
                  <a:avLst/>
                </a:prstGeom>
                <a:noFill/>
              </p:spPr>
              <p:txBody>
                <a:bodyPr wrap="square" rtlCol="0">
                  <a:spAutoFit/>
                </a:bodyPr>
                <a:lstStyle/>
                <a:p>
                  <a:pPr algn="ctr"/>
                  <a:r>
                    <a:rPr lang="en-US" sz="2925" i="1" dirty="0">
                      <a:solidFill>
                        <a:srgbClr val="64B535"/>
                      </a:solidFill>
                      <a:latin typeface="DURALIT" panose="02000500000000000000" pitchFamily="2" charset="0"/>
                    </a:rPr>
                    <a:t>TOURNAMENT</a:t>
                  </a:r>
                  <a:endParaRPr lang="en-US" sz="2600" i="1" dirty="0">
                    <a:solidFill>
                      <a:srgbClr val="64B535"/>
                    </a:solidFill>
                    <a:latin typeface="DURALIT" panose="02000500000000000000" pitchFamily="2" charset="0"/>
                  </a:endParaRPr>
                </a:p>
              </p:txBody>
            </p:sp>
          </p:grpSp>
          <p:sp>
            <p:nvSpPr>
              <p:cNvPr id="35" name="TextBox 34">
                <a:extLst>
                  <a:ext uri="{FF2B5EF4-FFF2-40B4-BE49-F238E27FC236}">
                    <a16:creationId xmlns:a16="http://schemas.microsoft.com/office/drawing/2014/main" id="{1279287B-4F3A-314C-99BE-99D9FEBE45E6}"/>
                  </a:ext>
                </a:extLst>
              </p:cNvPr>
              <p:cNvSpPr txBox="1"/>
              <p:nvPr/>
            </p:nvSpPr>
            <p:spPr>
              <a:xfrm rot="20762892">
                <a:off x="6580385" y="787250"/>
                <a:ext cx="1330814" cy="307777"/>
              </a:xfrm>
              <a:prstGeom prst="rect">
                <a:avLst/>
              </a:prstGeom>
              <a:noFill/>
            </p:spPr>
            <p:txBody>
              <a:bodyPr wrap="square" rtlCol="0">
                <a:spAutoFit/>
              </a:bodyPr>
              <a:lstStyle/>
              <a:p>
                <a:r>
                  <a:rPr lang="en-US" sz="1400" baseline="30000" dirty="0">
                    <a:solidFill>
                      <a:srgbClr val="64B535"/>
                    </a:solidFill>
                    <a:latin typeface="DURALIT" panose="02000500000000000000" pitchFamily="2" charset="0"/>
                  </a:rPr>
                  <a:t>8th</a:t>
                </a:r>
                <a:r>
                  <a:rPr lang="en-US" sz="1400" dirty="0">
                    <a:solidFill>
                      <a:srgbClr val="64B535"/>
                    </a:solidFill>
                    <a:latin typeface="DURALIT" panose="02000500000000000000" pitchFamily="2" charset="0"/>
                  </a:rPr>
                  <a:t> ANNUAL</a:t>
                </a:r>
              </a:p>
            </p:txBody>
          </p:sp>
        </p:grpSp>
        <p:pic>
          <p:nvPicPr>
            <p:cNvPr id="1026" name="Picture 2" descr="Download Free GOLF BALL PNG transparent background and clipart">
              <a:extLst>
                <a:ext uri="{FF2B5EF4-FFF2-40B4-BE49-F238E27FC236}">
                  <a16:creationId xmlns:a16="http://schemas.microsoft.com/office/drawing/2014/main" id="{2912C10A-450D-CA4A-8142-5340B8065DC7}"/>
                </a:ext>
              </a:extLst>
            </p:cNvPr>
            <p:cNvPicPr>
              <a:picLocks noChangeAspect="1"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5390341" y="507842"/>
              <a:ext cx="1223704" cy="12272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114980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oup 45">
            <a:extLst>
              <a:ext uri="{FF2B5EF4-FFF2-40B4-BE49-F238E27FC236}">
                <a16:creationId xmlns:a16="http://schemas.microsoft.com/office/drawing/2014/main" id="{DC7FDD15-68B7-6F4C-BD81-EC54809929AE}"/>
              </a:ext>
            </a:extLst>
          </p:cNvPr>
          <p:cNvGrpSpPr/>
          <p:nvPr/>
        </p:nvGrpSpPr>
        <p:grpSpPr>
          <a:xfrm>
            <a:off x="6028128" y="3453620"/>
            <a:ext cx="3391802" cy="3000104"/>
            <a:chOff x="1948485" y="268944"/>
            <a:chExt cx="3645805" cy="2955048"/>
          </a:xfrm>
        </p:grpSpPr>
        <p:grpSp>
          <p:nvGrpSpPr>
            <p:cNvPr id="41" name="Group 40">
              <a:extLst>
                <a:ext uri="{FF2B5EF4-FFF2-40B4-BE49-F238E27FC236}">
                  <a16:creationId xmlns:a16="http://schemas.microsoft.com/office/drawing/2014/main" id="{982FA7A0-E61C-804A-B496-BF7238F019A0}"/>
                </a:ext>
              </a:extLst>
            </p:cNvPr>
            <p:cNvGrpSpPr/>
            <p:nvPr/>
          </p:nvGrpSpPr>
          <p:grpSpPr>
            <a:xfrm rot="19401666">
              <a:off x="1948485" y="268944"/>
              <a:ext cx="3645805" cy="2955048"/>
              <a:chOff x="6177716" y="259376"/>
              <a:chExt cx="3763913" cy="3050778"/>
            </a:xfrm>
          </p:grpSpPr>
          <p:pic>
            <p:nvPicPr>
              <p:cNvPr id="43" name="Picture 42" descr="A green square with white text&#10;&#10;Description automatically generated">
                <a:extLst>
                  <a:ext uri="{FF2B5EF4-FFF2-40B4-BE49-F238E27FC236}">
                    <a16:creationId xmlns:a16="http://schemas.microsoft.com/office/drawing/2014/main" id="{EB830F00-0396-7B41-B0DD-B978D69EC5C0}"/>
                  </a:ext>
                </a:extLst>
              </p:cNvPr>
              <p:cNvPicPr>
                <a:picLocks noChangeAspect="1"/>
              </p:cNvPicPr>
              <p:nvPr/>
            </p:nvPicPr>
            <p:blipFill>
              <a:blip r:embed="rId2"/>
              <a:stretch>
                <a:fillRect/>
              </a:stretch>
            </p:blipFill>
            <p:spPr>
              <a:xfrm rot="1475852">
                <a:off x="6177716" y="259376"/>
                <a:ext cx="3763913" cy="3050778"/>
              </a:xfrm>
              <a:prstGeom prst="rect">
                <a:avLst/>
              </a:prstGeom>
            </p:spPr>
          </p:pic>
          <p:pic>
            <p:nvPicPr>
              <p:cNvPr id="44" name="Picture 43" descr="A picture containing graphics, graphic design, screenshot, font&#10;&#10;Description automatically generated">
                <a:extLst>
                  <a:ext uri="{FF2B5EF4-FFF2-40B4-BE49-F238E27FC236}">
                    <a16:creationId xmlns:a16="http://schemas.microsoft.com/office/drawing/2014/main" id="{6E6B748D-1C8A-BF41-A28E-CFE9F247C4EE}"/>
                  </a:ext>
                </a:extLst>
              </p:cNvPr>
              <p:cNvPicPr>
                <a:picLocks noChangeAspect="1"/>
              </p:cNvPicPr>
              <p:nvPr/>
            </p:nvPicPr>
            <p:blipFill>
              <a:blip r:embed="rId3"/>
              <a:stretch>
                <a:fillRect/>
              </a:stretch>
            </p:blipFill>
            <p:spPr>
              <a:xfrm rot="1981061">
                <a:off x="6853927" y="802702"/>
                <a:ext cx="2981301" cy="641670"/>
              </a:xfrm>
              <a:prstGeom prst="rect">
                <a:avLst/>
              </a:prstGeom>
            </p:spPr>
          </p:pic>
        </p:grpSp>
        <p:sp>
          <p:nvSpPr>
            <p:cNvPr id="45" name="Rectangle 44">
              <a:extLst>
                <a:ext uri="{FF2B5EF4-FFF2-40B4-BE49-F238E27FC236}">
                  <a16:creationId xmlns:a16="http://schemas.microsoft.com/office/drawing/2014/main" id="{6DB8E5F8-2179-4E40-AD9D-425155308D9D}"/>
                </a:ext>
              </a:extLst>
            </p:cNvPr>
            <p:cNvSpPr/>
            <p:nvPr/>
          </p:nvSpPr>
          <p:spPr>
            <a:xfrm rot="20722619">
              <a:off x="2190334" y="672341"/>
              <a:ext cx="3100810" cy="1644367"/>
            </a:xfrm>
            <a:prstGeom prst="rect">
              <a:avLst/>
            </a:prstGeom>
            <a:solidFill>
              <a:srgbClr val="64B5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i="1">
                <a:latin typeface="Montserrat Light" pitchFamily="2" charset="77"/>
              </a:endParaRPr>
            </a:p>
          </p:txBody>
        </p:sp>
      </p:grpSp>
      <p:pic>
        <p:nvPicPr>
          <p:cNvPr id="25" name="Picture 24" descr="500+ Golf Pictures [HD] | Download Free Images on Unsplash">
            <a:extLst>
              <a:ext uri="{FF2B5EF4-FFF2-40B4-BE49-F238E27FC236}">
                <a16:creationId xmlns:a16="http://schemas.microsoft.com/office/drawing/2014/main" id="{68FE3994-B90C-0B4A-8278-258C688500C8}"/>
              </a:ext>
            </a:extLst>
          </p:cNvPr>
          <p:cNvPicPr>
            <a:picLocks noChangeAspect="1" noChangeArrowheads="1"/>
          </p:cNvPicPr>
          <p:nvPr/>
        </p:nvPicPr>
        <p:blipFill rotWithShape="1">
          <a:blip r:embed="rId4">
            <a:extLst>
              <a:ext uri="{28A0092B-C50C-407E-A947-70E740481C1C}">
                <a14:useLocalDpi xmlns:a14="http://schemas.microsoft.com/office/drawing/2010/main"/>
              </a:ext>
            </a:extLst>
          </a:blip>
          <a:srcRect/>
          <a:stretch/>
        </p:blipFill>
        <p:spPr bwMode="auto">
          <a:xfrm>
            <a:off x="8672111" y="0"/>
            <a:ext cx="1256613" cy="6858000"/>
          </a:xfrm>
          <a:custGeom>
            <a:avLst/>
            <a:gdLst>
              <a:gd name="connsiteX0" fmla="*/ 0 w 1256613"/>
              <a:gd name="connsiteY0" fmla="*/ 0 h 6857999"/>
              <a:gd name="connsiteX1" fmla="*/ 1256613 w 1256613"/>
              <a:gd name="connsiteY1" fmla="*/ 0 h 6857999"/>
              <a:gd name="connsiteX2" fmla="*/ 1256613 w 1256613"/>
              <a:gd name="connsiteY2" fmla="*/ 6857999 h 6857999"/>
              <a:gd name="connsiteX3" fmla="*/ 0 w 1256613"/>
              <a:gd name="connsiteY3" fmla="*/ 6857999 h 6857999"/>
              <a:gd name="connsiteX4" fmla="*/ 47132 w 1256613"/>
              <a:gd name="connsiteY4" fmla="*/ 6722039 h 6857999"/>
              <a:gd name="connsiteX5" fmla="*/ 476892 w 1256613"/>
              <a:gd name="connsiteY5" fmla="*/ 3428999 h 6857999"/>
              <a:gd name="connsiteX6" fmla="*/ 47132 w 1256613"/>
              <a:gd name="connsiteY6" fmla="*/ 135960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613" h="6857999">
                <a:moveTo>
                  <a:pt x="0" y="0"/>
                </a:moveTo>
                <a:lnTo>
                  <a:pt x="1256613" y="0"/>
                </a:lnTo>
                <a:lnTo>
                  <a:pt x="1256613" y="6857999"/>
                </a:lnTo>
                <a:lnTo>
                  <a:pt x="0" y="6857999"/>
                </a:lnTo>
                <a:lnTo>
                  <a:pt x="47132" y="6722039"/>
                </a:lnTo>
                <a:cubicBezTo>
                  <a:pt x="312660" y="5879276"/>
                  <a:pt x="476892" y="4715011"/>
                  <a:pt x="476892" y="3428999"/>
                </a:cubicBezTo>
                <a:cubicBezTo>
                  <a:pt x="476892" y="2142987"/>
                  <a:pt x="312660" y="978722"/>
                  <a:pt x="47132" y="135960"/>
                </a:cubicBezTo>
                <a:close/>
              </a:path>
            </a:pathLst>
          </a:custGeom>
          <a:solidFill>
            <a:schemeClr val="bg1"/>
          </a:solidFill>
        </p:spPr>
      </p:pic>
      <p:sp>
        <p:nvSpPr>
          <p:cNvPr id="18" name="TextBox 17">
            <a:extLst>
              <a:ext uri="{FF2B5EF4-FFF2-40B4-BE49-F238E27FC236}">
                <a16:creationId xmlns:a16="http://schemas.microsoft.com/office/drawing/2014/main" id="{87861229-7DED-9640-8C9B-E173B06C7241}"/>
              </a:ext>
            </a:extLst>
          </p:cNvPr>
          <p:cNvSpPr txBox="1"/>
          <p:nvPr/>
        </p:nvSpPr>
        <p:spPr>
          <a:xfrm>
            <a:off x="251022" y="827284"/>
            <a:ext cx="2900287" cy="4324261"/>
          </a:xfrm>
          <a:prstGeom prst="rect">
            <a:avLst/>
          </a:prstGeom>
          <a:noFill/>
        </p:spPr>
        <p:txBody>
          <a:bodyPr wrap="square">
            <a:spAutoFit/>
          </a:bodyPr>
          <a:lstStyle/>
          <a:p>
            <a:pPr algn="just"/>
            <a:r>
              <a:rPr lang="en-US" sz="1100" i="1" dirty="0">
                <a:latin typeface="Montserrat Light" pitchFamily="2" charset="77"/>
              </a:rPr>
              <a:t>Funds from the 2025 Cody Shepperd Project Memorial Golf Tournament support the Youth Ambassador roles at The Grove Hub in Fergus.  A Youth Ambassador is the first person a youth sees when they enter the Hub.  They provide a warm, friendly welcome, orientate the youth to the space and become a peer support the youth can rely on.   This is a vital role at the Hubs and these roles are only funded by philanthropic donations. </a:t>
            </a:r>
          </a:p>
          <a:p>
            <a:pPr algn="just"/>
            <a:endParaRPr lang="en-US" sz="1100" i="1" dirty="0">
              <a:latin typeface="Montserrat Light" pitchFamily="2" charset="77"/>
            </a:endParaRPr>
          </a:p>
          <a:p>
            <a:pPr algn="just"/>
            <a:r>
              <a:rPr lang="en-US" sz="1100" i="1" dirty="0">
                <a:latin typeface="Montserrat Light" pitchFamily="2" charset="77"/>
              </a:rPr>
              <a:t>In 2024 there was well over 28,000 visits by youth to The Grove Hubs. That number has now doubled for fall 2024 to fall 2025.  These spaces are available because of the generous support of sponsors, donors, participants, and volunteers of the annual Cody Shepperd Project Memorial Golf Tournament.  We are grateful for your commitment.  You are truly having an impact on youth in our community. </a:t>
            </a:r>
          </a:p>
        </p:txBody>
      </p:sp>
      <p:sp>
        <p:nvSpPr>
          <p:cNvPr id="20" name="TextBox 19">
            <a:extLst>
              <a:ext uri="{FF2B5EF4-FFF2-40B4-BE49-F238E27FC236}">
                <a16:creationId xmlns:a16="http://schemas.microsoft.com/office/drawing/2014/main" id="{166CB1FC-0966-9245-843A-658A7BCA46CE}"/>
              </a:ext>
            </a:extLst>
          </p:cNvPr>
          <p:cNvSpPr txBox="1"/>
          <p:nvPr/>
        </p:nvSpPr>
        <p:spPr>
          <a:xfrm>
            <a:off x="258158" y="5142175"/>
            <a:ext cx="2762467" cy="1446550"/>
          </a:xfrm>
          <a:prstGeom prst="rect">
            <a:avLst/>
          </a:prstGeom>
          <a:noFill/>
        </p:spPr>
        <p:txBody>
          <a:bodyPr wrap="square">
            <a:spAutoFit/>
          </a:bodyPr>
          <a:lstStyle/>
          <a:p>
            <a:pPr algn="just"/>
            <a:r>
              <a:rPr lang="en-US" sz="1100" i="1" dirty="0">
                <a:latin typeface="Montserrat Light" pitchFamily="2" charset="77"/>
              </a:rPr>
              <a:t>The Grove Hubs are your one-stop shop for youth mental health and wellness. </a:t>
            </a:r>
          </a:p>
          <a:p>
            <a:pPr algn="just"/>
            <a:r>
              <a:rPr lang="en-US" sz="1100" i="1" dirty="0">
                <a:latin typeface="Montserrat Light" pitchFamily="2" charset="77"/>
              </a:rPr>
              <a:t>Youth between 12 and 26 years old can drop into any site to connect with friends as well as access critical wellness support and mental health services. </a:t>
            </a:r>
          </a:p>
        </p:txBody>
      </p:sp>
      <p:sp>
        <p:nvSpPr>
          <p:cNvPr id="21" name="TextBox 20">
            <a:extLst>
              <a:ext uri="{FF2B5EF4-FFF2-40B4-BE49-F238E27FC236}">
                <a16:creationId xmlns:a16="http://schemas.microsoft.com/office/drawing/2014/main" id="{40CEAFC7-5A29-8648-85E7-6DBC36A4459E}"/>
              </a:ext>
            </a:extLst>
          </p:cNvPr>
          <p:cNvSpPr txBox="1"/>
          <p:nvPr/>
        </p:nvSpPr>
        <p:spPr>
          <a:xfrm>
            <a:off x="3171799" y="2498552"/>
            <a:ext cx="2760166" cy="2462213"/>
          </a:xfrm>
          <a:prstGeom prst="rect">
            <a:avLst/>
          </a:prstGeom>
          <a:noFill/>
        </p:spPr>
        <p:txBody>
          <a:bodyPr wrap="square">
            <a:spAutoFit/>
          </a:bodyPr>
          <a:lstStyle/>
          <a:p>
            <a:pPr algn="just"/>
            <a:r>
              <a:rPr lang="en-US" sz="1100" i="1" dirty="0">
                <a:latin typeface="Montserrat Light" pitchFamily="2" charset="77"/>
              </a:rPr>
              <a:t>Cody Shepperd wore many hats, including, loving son, supportive brother, trusted friend and accomplished athlete. What began as a mental health journey, eventually turned to the most challenging fight of his life. Cody was strong and fought hard to overcome his mental illness, while surrounded by a community of friends and family who loved and admired him. On October 20, 2017, Cody was unable to </a:t>
            </a:r>
          </a:p>
          <a:p>
            <a:pPr algn="just"/>
            <a:r>
              <a:rPr lang="en-US" sz="1100" i="1" dirty="0">
                <a:latin typeface="Montserrat Light" pitchFamily="2" charset="77"/>
              </a:rPr>
              <a:t>continue the fight. </a:t>
            </a:r>
          </a:p>
        </p:txBody>
      </p:sp>
      <p:pic>
        <p:nvPicPr>
          <p:cNvPr id="23" name="Picture 22" descr="Logo&#10;&#10;Description automatically generated with medium confidence">
            <a:extLst>
              <a:ext uri="{FF2B5EF4-FFF2-40B4-BE49-F238E27FC236}">
                <a16:creationId xmlns:a16="http://schemas.microsoft.com/office/drawing/2014/main" id="{BE95D47C-7D28-6C41-8CD2-C55C18C4D5F1}"/>
              </a:ext>
            </a:extLst>
          </p:cNvPr>
          <p:cNvPicPr>
            <a:picLocks noChangeAspect="1"/>
          </p:cNvPicPr>
          <p:nvPr/>
        </p:nvPicPr>
        <p:blipFill rotWithShape="1">
          <a:blip r:embed="rId5">
            <a:extLst>
              <a:ext uri="{28A0092B-C50C-407E-A947-70E740481C1C}">
                <a14:useLocalDpi xmlns:a14="http://schemas.microsoft.com/office/drawing/2010/main"/>
              </a:ext>
            </a:extLst>
          </a:blip>
          <a:srcRect/>
          <a:stretch/>
        </p:blipFill>
        <p:spPr>
          <a:xfrm>
            <a:off x="291094" y="240672"/>
            <a:ext cx="3029645" cy="503917"/>
          </a:xfrm>
          <a:prstGeom prst="rect">
            <a:avLst/>
          </a:prstGeom>
        </p:spPr>
      </p:pic>
      <p:sp>
        <p:nvSpPr>
          <p:cNvPr id="35" name="Rectangle 34">
            <a:extLst>
              <a:ext uri="{FF2B5EF4-FFF2-40B4-BE49-F238E27FC236}">
                <a16:creationId xmlns:a16="http://schemas.microsoft.com/office/drawing/2014/main" id="{FD185CB7-E952-3546-945E-BD0160451E2F}"/>
              </a:ext>
            </a:extLst>
          </p:cNvPr>
          <p:cNvSpPr/>
          <p:nvPr/>
        </p:nvSpPr>
        <p:spPr>
          <a:xfrm rot="20779549">
            <a:off x="6221690" y="4085512"/>
            <a:ext cx="2642284" cy="1785104"/>
          </a:xfrm>
          <a:prstGeom prst="rect">
            <a:avLst/>
          </a:prstGeom>
        </p:spPr>
        <p:txBody>
          <a:bodyPr wrap="square">
            <a:spAutoFit/>
          </a:bodyPr>
          <a:lstStyle/>
          <a:p>
            <a:pPr algn="r"/>
            <a:r>
              <a:rPr lang="en-US" sz="1100" b="1" i="1" dirty="0">
                <a:latin typeface="Montserrat Light" pitchFamily="2" charset="77"/>
                <a:cs typeface="Segoe UI" panose="020B0502040204020203" pitchFamily="34" charset="0"/>
              </a:rPr>
              <a:t>Saturday, September 6th, 2025</a:t>
            </a:r>
          </a:p>
          <a:p>
            <a:pPr algn="r"/>
            <a:r>
              <a:rPr lang="en-US" sz="1100" i="1" dirty="0">
                <a:solidFill>
                  <a:schemeClr val="bg1"/>
                </a:solidFill>
                <a:latin typeface="Montserrat Light" pitchFamily="2" charset="77"/>
                <a:cs typeface="Segoe UI" panose="020B0502040204020203" pitchFamily="34" charset="0"/>
              </a:rPr>
              <a:t>8:00am – 2:00pm (Shotgun Start)</a:t>
            </a:r>
          </a:p>
          <a:p>
            <a:pPr algn="r"/>
            <a:endParaRPr lang="en-US" sz="1100" i="1" dirty="0">
              <a:latin typeface="Montserrat Light" pitchFamily="2" charset="77"/>
              <a:cs typeface="Segoe UI" panose="020B0502040204020203" pitchFamily="34" charset="0"/>
            </a:endParaRPr>
          </a:p>
          <a:p>
            <a:pPr algn="r"/>
            <a:r>
              <a:rPr lang="en-US" sz="1100" b="1" i="1" dirty="0">
                <a:latin typeface="Montserrat Light" pitchFamily="2" charset="77"/>
                <a:cs typeface="Segoe UI" panose="020B0502040204020203" pitchFamily="34" charset="0"/>
              </a:rPr>
              <a:t>Wildwind's Golf Club </a:t>
            </a:r>
          </a:p>
          <a:p>
            <a:pPr algn="r"/>
            <a:endParaRPr lang="en-US" sz="1100" i="1" dirty="0">
              <a:latin typeface="Montserrat Light" pitchFamily="2" charset="77"/>
              <a:cs typeface="Segoe UI" panose="020B0502040204020203" pitchFamily="34" charset="0"/>
            </a:endParaRPr>
          </a:p>
          <a:p>
            <a:pPr algn="r"/>
            <a:r>
              <a:rPr lang="en-US" sz="1100" b="1" i="1" dirty="0">
                <a:latin typeface="Montserrat Light" pitchFamily="2" charset="77"/>
                <a:cs typeface="Segoe UI" panose="020B0502040204020203" pitchFamily="34" charset="0"/>
              </a:rPr>
              <a:t>Teams of 4, $175 per player</a:t>
            </a:r>
          </a:p>
          <a:p>
            <a:pPr algn="r"/>
            <a:r>
              <a:rPr lang="en-US" sz="1100" i="1" dirty="0">
                <a:solidFill>
                  <a:schemeClr val="bg1"/>
                </a:solidFill>
                <a:latin typeface="Montserrat Light" pitchFamily="2" charset="77"/>
                <a:cs typeface="Segoe UI" panose="020B0502040204020203" pitchFamily="34" charset="0"/>
              </a:rPr>
              <a:t>18 Holes, play best ball</a:t>
            </a:r>
          </a:p>
          <a:p>
            <a:pPr algn="r"/>
            <a:endParaRPr lang="en-US" sz="1100" i="1" dirty="0">
              <a:latin typeface="Montserrat Light" pitchFamily="2" charset="77"/>
              <a:cs typeface="Segoe UI" panose="020B0502040204020203" pitchFamily="34" charset="0"/>
            </a:endParaRPr>
          </a:p>
          <a:p>
            <a:pPr algn="r"/>
            <a:r>
              <a:rPr lang="en-US" sz="1100" b="1" i="1" dirty="0">
                <a:latin typeface="Montserrat Light" pitchFamily="2" charset="77"/>
                <a:cs typeface="Segoe UI" panose="020B0502040204020203" pitchFamily="34" charset="0"/>
              </a:rPr>
              <a:t>Cart, Cody Shepperd Project Swag and Lunch is included</a:t>
            </a:r>
          </a:p>
        </p:txBody>
      </p:sp>
      <p:pic>
        <p:nvPicPr>
          <p:cNvPr id="37" name="Picture 36" descr="A black square with white text&#10;&#10;Description automatically generated">
            <a:extLst>
              <a:ext uri="{FF2B5EF4-FFF2-40B4-BE49-F238E27FC236}">
                <a16:creationId xmlns:a16="http://schemas.microsoft.com/office/drawing/2014/main" id="{6875CEAE-EB90-F24C-A408-D5A83C8893BD}"/>
              </a:ext>
            </a:extLst>
          </p:cNvPr>
          <p:cNvPicPr>
            <a:picLocks noChangeAspect="1"/>
          </p:cNvPicPr>
          <p:nvPr/>
        </p:nvPicPr>
        <p:blipFill>
          <a:blip r:embed="rId6"/>
          <a:stretch>
            <a:fillRect/>
          </a:stretch>
        </p:blipFill>
        <p:spPr>
          <a:xfrm rot="1238285">
            <a:off x="4544117" y="4956581"/>
            <a:ext cx="1929788" cy="1929788"/>
          </a:xfrm>
          <a:prstGeom prst="rect">
            <a:avLst/>
          </a:prstGeom>
        </p:spPr>
      </p:pic>
      <p:sp>
        <p:nvSpPr>
          <p:cNvPr id="36" name="TextBox 35">
            <a:extLst>
              <a:ext uri="{FF2B5EF4-FFF2-40B4-BE49-F238E27FC236}">
                <a16:creationId xmlns:a16="http://schemas.microsoft.com/office/drawing/2014/main" id="{18FA5F84-68D4-344E-BA07-2AB8DB0F925B}"/>
              </a:ext>
            </a:extLst>
          </p:cNvPr>
          <p:cNvSpPr txBox="1"/>
          <p:nvPr/>
        </p:nvSpPr>
        <p:spPr>
          <a:xfrm>
            <a:off x="3180130" y="822130"/>
            <a:ext cx="2762467" cy="1615827"/>
          </a:xfrm>
          <a:prstGeom prst="rect">
            <a:avLst/>
          </a:prstGeom>
          <a:noFill/>
        </p:spPr>
        <p:txBody>
          <a:bodyPr wrap="square">
            <a:spAutoFit/>
          </a:bodyPr>
          <a:lstStyle/>
          <a:p>
            <a:pPr algn="just"/>
            <a:r>
              <a:rPr lang="en-US" sz="1100" i="1" dirty="0">
                <a:latin typeface="Montserrat Light" pitchFamily="2" charset="77"/>
              </a:rPr>
              <a:t>The Grove sites offer support for a wide range of needs including mental health, substance use, primary care, education, employment, training, housing and other community and social services.  There are no costs for youth to access the Hubs and utilize their program and services. </a:t>
            </a:r>
          </a:p>
        </p:txBody>
      </p:sp>
      <p:sp>
        <p:nvSpPr>
          <p:cNvPr id="40" name="TextBox 39">
            <a:extLst>
              <a:ext uri="{FF2B5EF4-FFF2-40B4-BE49-F238E27FC236}">
                <a16:creationId xmlns:a16="http://schemas.microsoft.com/office/drawing/2014/main" id="{2F0C4236-6E9F-D04B-9950-7904897AA7C9}"/>
              </a:ext>
            </a:extLst>
          </p:cNvPr>
          <p:cNvSpPr txBox="1"/>
          <p:nvPr/>
        </p:nvSpPr>
        <p:spPr>
          <a:xfrm>
            <a:off x="6078115" y="822130"/>
            <a:ext cx="2760166" cy="2631490"/>
          </a:xfrm>
          <a:prstGeom prst="rect">
            <a:avLst/>
          </a:prstGeom>
          <a:noFill/>
        </p:spPr>
        <p:txBody>
          <a:bodyPr wrap="square">
            <a:spAutoFit/>
          </a:bodyPr>
          <a:lstStyle/>
          <a:p>
            <a:pPr algn="just"/>
            <a:r>
              <a:rPr lang="en-US" sz="1100" i="1" dirty="0">
                <a:latin typeface="Montserrat Light" pitchFamily="2" charset="77"/>
              </a:rPr>
              <a:t>At the young age of 20, Cody died by suicide. </a:t>
            </a:r>
          </a:p>
          <a:p>
            <a:pPr algn="just"/>
            <a:endParaRPr lang="en-US" sz="1100" i="1" dirty="0">
              <a:latin typeface="Montserrat Light" pitchFamily="2" charset="77"/>
            </a:endParaRPr>
          </a:p>
          <a:p>
            <a:pPr algn="just"/>
            <a:r>
              <a:rPr lang="en-US" sz="1100" i="1" dirty="0">
                <a:latin typeface="Montserrat Light" pitchFamily="2" charset="77"/>
              </a:rPr>
              <a:t>Our lives were forever changed on that day. With the loss of our son, came an overwhelming need to fight. Cody has inspired all of us to fight for those who continue to suffer in silence. Through The Cody Shepperd Project, we are committed to raising awareness and supporting local programs and services that address mental health and well-being. Our community needs us.</a:t>
            </a:r>
          </a:p>
        </p:txBody>
      </p:sp>
      <p:sp>
        <p:nvSpPr>
          <p:cNvPr id="2" name="Rectangle 1">
            <a:extLst>
              <a:ext uri="{FF2B5EF4-FFF2-40B4-BE49-F238E27FC236}">
                <a16:creationId xmlns:a16="http://schemas.microsoft.com/office/drawing/2014/main" id="{E986F3F2-784D-8790-7DA6-53567A872CFE}"/>
              </a:ext>
            </a:extLst>
          </p:cNvPr>
          <p:cNvSpPr/>
          <p:nvPr/>
        </p:nvSpPr>
        <p:spPr>
          <a:xfrm>
            <a:off x="0" y="0"/>
            <a:ext cx="1478422" cy="1579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9227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oup 45">
            <a:extLst>
              <a:ext uri="{FF2B5EF4-FFF2-40B4-BE49-F238E27FC236}">
                <a16:creationId xmlns:a16="http://schemas.microsoft.com/office/drawing/2014/main" id="{DC7FDD15-68B7-6F4C-BD81-EC54809929AE}"/>
              </a:ext>
            </a:extLst>
          </p:cNvPr>
          <p:cNvGrpSpPr/>
          <p:nvPr/>
        </p:nvGrpSpPr>
        <p:grpSpPr>
          <a:xfrm>
            <a:off x="-387516" y="276020"/>
            <a:ext cx="7653731" cy="5122070"/>
            <a:chOff x="1954359" y="272253"/>
            <a:chExt cx="3645806" cy="2955048"/>
          </a:xfrm>
        </p:grpSpPr>
        <p:grpSp>
          <p:nvGrpSpPr>
            <p:cNvPr id="41" name="Group 40">
              <a:extLst>
                <a:ext uri="{FF2B5EF4-FFF2-40B4-BE49-F238E27FC236}">
                  <a16:creationId xmlns:a16="http://schemas.microsoft.com/office/drawing/2014/main" id="{982FA7A0-E61C-804A-B496-BF7238F019A0}"/>
                </a:ext>
              </a:extLst>
            </p:cNvPr>
            <p:cNvGrpSpPr/>
            <p:nvPr/>
          </p:nvGrpSpPr>
          <p:grpSpPr>
            <a:xfrm rot="19401666">
              <a:off x="1954359" y="272253"/>
              <a:ext cx="3645806" cy="2955048"/>
              <a:chOff x="6180542" y="265736"/>
              <a:chExt cx="3763914" cy="3050778"/>
            </a:xfrm>
          </p:grpSpPr>
          <p:pic>
            <p:nvPicPr>
              <p:cNvPr id="43" name="Picture 42" descr="A green square with white text&#10;&#10;Description automatically generated">
                <a:extLst>
                  <a:ext uri="{FF2B5EF4-FFF2-40B4-BE49-F238E27FC236}">
                    <a16:creationId xmlns:a16="http://schemas.microsoft.com/office/drawing/2014/main" id="{EB830F00-0396-7B41-B0DD-B978D69EC5C0}"/>
                  </a:ext>
                </a:extLst>
              </p:cNvPr>
              <p:cNvPicPr>
                <a:picLocks noChangeAspect="1"/>
              </p:cNvPicPr>
              <p:nvPr/>
            </p:nvPicPr>
            <p:blipFill>
              <a:blip r:embed="rId2"/>
              <a:stretch>
                <a:fillRect/>
              </a:stretch>
            </p:blipFill>
            <p:spPr>
              <a:xfrm rot="1475852">
                <a:off x="6180542" y="265736"/>
                <a:ext cx="3763914" cy="3050778"/>
              </a:xfrm>
              <a:prstGeom prst="rect">
                <a:avLst/>
              </a:prstGeom>
            </p:spPr>
          </p:pic>
          <p:pic>
            <p:nvPicPr>
              <p:cNvPr id="44" name="Picture 43" descr="A picture containing graphics, graphic design, screenshot, font&#10;&#10;Description automatically generated">
                <a:extLst>
                  <a:ext uri="{FF2B5EF4-FFF2-40B4-BE49-F238E27FC236}">
                    <a16:creationId xmlns:a16="http://schemas.microsoft.com/office/drawing/2014/main" id="{6E6B748D-1C8A-BF41-A28E-CFE9F247C4EE}"/>
                  </a:ext>
                </a:extLst>
              </p:cNvPr>
              <p:cNvPicPr>
                <a:picLocks noChangeAspect="1"/>
              </p:cNvPicPr>
              <p:nvPr/>
            </p:nvPicPr>
            <p:blipFill>
              <a:blip r:embed="rId3"/>
              <a:stretch>
                <a:fillRect/>
              </a:stretch>
            </p:blipFill>
            <p:spPr>
              <a:xfrm rot="1981061">
                <a:off x="6853927" y="802702"/>
                <a:ext cx="2981301" cy="641670"/>
              </a:xfrm>
              <a:prstGeom prst="rect">
                <a:avLst/>
              </a:prstGeom>
            </p:spPr>
          </p:pic>
        </p:grpSp>
        <p:sp>
          <p:nvSpPr>
            <p:cNvPr id="45" name="Rectangle 44">
              <a:extLst>
                <a:ext uri="{FF2B5EF4-FFF2-40B4-BE49-F238E27FC236}">
                  <a16:creationId xmlns:a16="http://schemas.microsoft.com/office/drawing/2014/main" id="{6DB8E5F8-2179-4E40-AD9D-425155308D9D}"/>
                </a:ext>
              </a:extLst>
            </p:cNvPr>
            <p:cNvSpPr/>
            <p:nvPr/>
          </p:nvSpPr>
          <p:spPr>
            <a:xfrm rot="20722619">
              <a:off x="2190334" y="672341"/>
              <a:ext cx="3100810" cy="1644367"/>
            </a:xfrm>
            <a:prstGeom prst="rect">
              <a:avLst/>
            </a:prstGeom>
            <a:solidFill>
              <a:srgbClr val="64B5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i="1">
                <a:latin typeface="Montserrat Light" pitchFamily="2" charset="77"/>
              </a:endParaRPr>
            </a:p>
          </p:txBody>
        </p:sp>
      </p:grpSp>
      <p:pic>
        <p:nvPicPr>
          <p:cNvPr id="25" name="Picture 24" descr="500+ Golf Pictures [HD] | Download Free Images on Unsplash">
            <a:extLst>
              <a:ext uri="{FF2B5EF4-FFF2-40B4-BE49-F238E27FC236}">
                <a16:creationId xmlns:a16="http://schemas.microsoft.com/office/drawing/2014/main" id="{68FE3994-B90C-0B4A-8278-258C688500C8}"/>
              </a:ext>
            </a:extLst>
          </p:cNvPr>
          <p:cNvPicPr>
            <a:picLocks noChangeAspect="1" noChangeArrowheads="1"/>
          </p:cNvPicPr>
          <p:nvPr/>
        </p:nvPicPr>
        <p:blipFill rotWithShape="1">
          <a:blip r:embed="rId4">
            <a:extLst>
              <a:ext uri="{28A0092B-C50C-407E-A947-70E740481C1C}">
                <a14:useLocalDpi xmlns:a14="http://schemas.microsoft.com/office/drawing/2010/main"/>
              </a:ext>
            </a:extLst>
          </a:blip>
          <a:srcRect/>
          <a:stretch/>
        </p:blipFill>
        <p:spPr bwMode="auto">
          <a:xfrm>
            <a:off x="8672111" y="0"/>
            <a:ext cx="1256613" cy="6858000"/>
          </a:xfrm>
          <a:custGeom>
            <a:avLst/>
            <a:gdLst>
              <a:gd name="connsiteX0" fmla="*/ 0 w 1256613"/>
              <a:gd name="connsiteY0" fmla="*/ 0 h 6857999"/>
              <a:gd name="connsiteX1" fmla="*/ 1256613 w 1256613"/>
              <a:gd name="connsiteY1" fmla="*/ 0 h 6857999"/>
              <a:gd name="connsiteX2" fmla="*/ 1256613 w 1256613"/>
              <a:gd name="connsiteY2" fmla="*/ 6857999 h 6857999"/>
              <a:gd name="connsiteX3" fmla="*/ 0 w 1256613"/>
              <a:gd name="connsiteY3" fmla="*/ 6857999 h 6857999"/>
              <a:gd name="connsiteX4" fmla="*/ 47132 w 1256613"/>
              <a:gd name="connsiteY4" fmla="*/ 6722039 h 6857999"/>
              <a:gd name="connsiteX5" fmla="*/ 476892 w 1256613"/>
              <a:gd name="connsiteY5" fmla="*/ 3428999 h 6857999"/>
              <a:gd name="connsiteX6" fmla="*/ 47132 w 1256613"/>
              <a:gd name="connsiteY6" fmla="*/ 135960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613" h="6857999">
                <a:moveTo>
                  <a:pt x="0" y="0"/>
                </a:moveTo>
                <a:lnTo>
                  <a:pt x="1256613" y="0"/>
                </a:lnTo>
                <a:lnTo>
                  <a:pt x="1256613" y="6857999"/>
                </a:lnTo>
                <a:lnTo>
                  <a:pt x="0" y="6857999"/>
                </a:lnTo>
                <a:lnTo>
                  <a:pt x="47132" y="6722039"/>
                </a:lnTo>
                <a:cubicBezTo>
                  <a:pt x="312660" y="5879276"/>
                  <a:pt x="476892" y="4715011"/>
                  <a:pt x="476892" y="3428999"/>
                </a:cubicBezTo>
                <a:cubicBezTo>
                  <a:pt x="476892" y="2142987"/>
                  <a:pt x="312660" y="978722"/>
                  <a:pt x="47132" y="135960"/>
                </a:cubicBezTo>
                <a:close/>
              </a:path>
            </a:pathLst>
          </a:custGeom>
          <a:solidFill>
            <a:schemeClr val="bg1"/>
          </a:solidFill>
        </p:spPr>
      </p:pic>
      <p:pic>
        <p:nvPicPr>
          <p:cNvPr id="19" name="Picture 18" descr="Wildwinds Golf Links | Wellington ON">
            <a:extLst>
              <a:ext uri="{FF2B5EF4-FFF2-40B4-BE49-F238E27FC236}">
                <a16:creationId xmlns:a16="http://schemas.microsoft.com/office/drawing/2014/main" id="{48130C19-5D83-674C-9D65-57842E709A34}"/>
              </a:ext>
            </a:extLst>
          </p:cNvPr>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7260266" y="535124"/>
            <a:ext cx="616543" cy="801192"/>
          </a:xfrm>
          <a:custGeom>
            <a:avLst/>
            <a:gdLst>
              <a:gd name="connsiteX0" fmla="*/ 1671241 w 1671241"/>
              <a:gd name="connsiteY0" fmla="*/ 0 h 2171765"/>
              <a:gd name="connsiteX1" fmla="*/ 1671241 w 1671241"/>
              <a:gd name="connsiteY1" fmla="*/ 2171765 h 2171765"/>
              <a:gd name="connsiteX2" fmla="*/ 1102052 w 1671241"/>
              <a:gd name="connsiteY2" fmla="*/ 2171765 h 2171765"/>
              <a:gd name="connsiteX3" fmla="*/ 0 w 1671241"/>
              <a:gd name="connsiteY3" fmla="*/ 1847997 h 2171765"/>
              <a:gd name="connsiteX4" fmla="*/ 0 w 1671241"/>
              <a:gd name="connsiteY4" fmla="*/ 0 h 2171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1241" h="2171765">
                <a:moveTo>
                  <a:pt x="1671241" y="0"/>
                </a:moveTo>
                <a:lnTo>
                  <a:pt x="1671241" y="2171765"/>
                </a:lnTo>
                <a:lnTo>
                  <a:pt x="1102052" y="2171765"/>
                </a:lnTo>
                <a:lnTo>
                  <a:pt x="0" y="1847997"/>
                </a:lnTo>
                <a:lnTo>
                  <a:pt x="0" y="0"/>
                </a:lnTo>
                <a:close/>
              </a:path>
            </a:pathLst>
          </a:custGeom>
          <a:noFill/>
          <a:extLst>
            <a:ext uri="{909E8E84-426E-40DD-AFC4-6F175D3DCCD1}">
              <a14:hiddenFill xmlns:a14="http://schemas.microsoft.com/office/drawing/2010/main">
                <a:solidFill>
                  <a:srgbClr val="FFFFFF"/>
                </a:solidFill>
              </a14:hiddenFill>
            </a:ext>
          </a:extLst>
        </p:spPr>
      </p:pic>
      <p:grpSp>
        <p:nvGrpSpPr>
          <p:cNvPr id="38" name="Group 37">
            <a:extLst>
              <a:ext uri="{FF2B5EF4-FFF2-40B4-BE49-F238E27FC236}">
                <a16:creationId xmlns:a16="http://schemas.microsoft.com/office/drawing/2014/main" id="{850A35CC-D876-6A4A-9705-0DE4B0A47E27}"/>
              </a:ext>
            </a:extLst>
          </p:cNvPr>
          <p:cNvGrpSpPr/>
          <p:nvPr/>
        </p:nvGrpSpPr>
        <p:grpSpPr>
          <a:xfrm>
            <a:off x="7068387" y="2452755"/>
            <a:ext cx="2180108" cy="1145535"/>
            <a:chOff x="6932962" y="801041"/>
            <a:chExt cx="2180108" cy="1145535"/>
          </a:xfrm>
        </p:grpSpPr>
        <p:sp>
          <p:nvSpPr>
            <p:cNvPr id="22" name="TextBox 21">
              <a:extLst>
                <a:ext uri="{FF2B5EF4-FFF2-40B4-BE49-F238E27FC236}">
                  <a16:creationId xmlns:a16="http://schemas.microsoft.com/office/drawing/2014/main" id="{B24FF860-426F-F64A-BF99-B58427F7A9BA}"/>
                </a:ext>
              </a:extLst>
            </p:cNvPr>
            <p:cNvSpPr txBox="1"/>
            <p:nvPr/>
          </p:nvSpPr>
          <p:spPr>
            <a:xfrm>
              <a:off x="7020284" y="1084802"/>
              <a:ext cx="2092786" cy="861774"/>
            </a:xfrm>
            <a:prstGeom prst="rect">
              <a:avLst/>
            </a:prstGeom>
            <a:noFill/>
          </p:spPr>
          <p:txBody>
            <a:bodyPr wrap="square" rtlCol="0">
              <a:spAutoFit/>
            </a:bodyPr>
            <a:lstStyle/>
            <a:p>
              <a:r>
                <a:rPr lang="en-US" sz="1000" b="1" i="1" dirty="0">
                  <a:latin typeface="Montserrat Light" pitchFamily="2" charset="77"/>
                </a:rPr>
                <a:t>WILDWINDS GOLF COURSE</a:t>
              </a:r>
            </a:p>
            <a:p>
              <a:r>
                <a:rPr lang="en-US" sz="1000" b="1" i="1" dirty="0">
                  <a:latin typeface="Montserrat Light" pitchFamily="2" charset="77"/>
                </a:rPr>
                <a:t>8136 Wellington 22, Township Of Centre   Wellington, ON </a:t>
              </a:r>
            </a:p>
            <a:p>
              <a:r>
                <a:rPr lang="en-US" sz="1000" b="1" i="1" dirty="0">
                  <a:latin typeface="Montserrat Light" pitchFamily="2" charset="77"/>
                </a:rPr>
                <a:t>N0B 2K0</a:t>
              </a:r>
              <a:endParaRPr lang="en-US" sz="1200" b="1" i="1" dirty="0">
                <a:latin typeface="Montserrat Light" pitchFamily="2" charset="77"/>
              </a:endParaRPr>
            </a:p>
          </p:txBody>
        </p:sp>
        <p:sp>
          <p:nvSpPr>
            <p:cNvPr id="26" name="TextBox 25">
              <a:extLst>
                <a:ext uri="{FF2B5EF4-FFF2-40B4-BE49-F238E27FC236}">
                  <a16:creationId xmlns:a16="http://schemas.microsoft.com/office/drawing/2014/main" id="{0BC7D868-23BE-6C4D-9396-476CD6FEEDA4}"/>
                </a:ext>
              </a:extLst>
            </p:cNvPr>
            <p:cNvSpPr txBox="1"/>
            <p:nvPr/>
          </p:nvSpPr>
          <p:spPr>
            <a:xfrm>
              <a:off x="6932962" y="801041"/>
              <a:ext cx="2092787" cy="276999"/>
            </a:xfrm>
            <a:prstGeom prst="rect">
              <a:avLst/>
            </a:prstGeom>
            <a:noFill/>
          </p:spPr>
          <p:txBody>
            <a:bodyPr wrap="square" rtlCol="0">
              <a:spAutoFit/>
            </a:bodyPr>
            <a:lstStyle/>
            <a:p>
              <a:r>
                <a:rPr lang="en-US" sz="1200" b="1" i="1" dirty="0">
                  <a:latin typeface="Montserrat Light" pitchFamily="2" charset="77"/>
                </a:rPr>
                <a:t>VENUE</a:t>
              </a:r>
            </a:p>
          </p:txBody>
        </p:sp>
      </p:grpSp>
      <p:grpSp>
        <p:nvGrpSpPr>
          <p:cNvPr id="39" name="Group 38">
            <a:extLst>
              <a:ext uri="{FF2B5EF4-FFF2-40B4-BE49-F238E27FC236}">
                <a16:creationId xmlns:a16="http://schemas.microsoft.com/office/drawing/2014/main" id="{6B62CC07-5AE0-AE4A-8B05-4EDEB64C924F}"/>
              </a:ext>
            </a:extLst>
          </p:cNvPr>
          <p:cNvGrpSpPr/>
          <p:nvPr/>
        </p:nvGrpSpPr>
        <p:grpSpPr>
          <a:xfrm>
            <a:off x="6783849" y="482249"/>
            <a:ext cx="2090560" cy="1879664"/>
            <a:chOff x="6399898" y="2040320"/>
            <a:chExt cx="2090560" cy="1879664"/>
          </a:xfrm>
        </p:grpSpPr>
        <p:cxnSp>
          <p:nvCxnSpPr>
            <p:cNvPr id="3" name="Straight Connector 2">
              <a:extLst>
                <a:ext uri="{FF2B5EF4-FFF2-40B4-BE49-F238E27FC236}">
                  <a16:creationId xmlns:a16="http://schemas.microsoft.com/office/drawing/2014/main" id="{BC60E232-3D25-A74B-8943-D7A776381AA0}"/>
                </a:ext>
              </a:extLst>
            </p:cNvPr>
            <p:cNvCxnSpPr/>
            <p:nvPr/>
          </p:nvCxnSpPr>
          <p:spPr>
            <a:xfrm>
              <a:off x="6399898" y="2241682"/>
              <a:ext cx="891540" cy="156762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1ABB428-DDEA-8749-BD5E-8190C22B1EEA}"/>
                </a:ext>
              </a:extLst>
            </p:cNvPr>
            <p:cNvCxnSpPr/>
            <p:nvPr/>
          </p:nvCxnSpPr>
          <p:spPr>
            <a:xfrm>
              <a:off x="7541033" y="2040320"/>
              <a:ext cx="891540" cy="156762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 name="Freeform 3">
              <a:extLst>
                <a:ext uri="{FF2B5EF4-FFF2-40B4-BE49-F238E27FC236}">
                  <a16:creationId xmlns:a16="http://schemas.microsoft.com/office/drawing/2014/main" id="{019490CD-9C62-DB49-8AC9-BE1D38F25E76}"/>
                </a:ext>
              </a:extLst>
            </p:cNvPr>
            <p:cNvSpPr/>
            <p:nvPr/>
          </p:nvSpPr>
          <p:spPr>
            <a:xfrm rot="21089433">
              <a:off x="7140873" y="2912840"/>
              <a:ext cx="320294" cy="225308"/>
            </a:xfrm>
            <a:custGeom>
              <a:avLst/>
              <a:gdLst>
                <a:gd name="connsiteX0" fmla="*/ 0 w 2487168"/>
                <a:gd name="connsiteY0" fmla="*/ 950976 h 950976"/>
                <a:gd name="connsiteX1" fmla="*/ 1078992 w 2487168"/>
                <a:gd name="connsiteY1" fmla="*/ 182880 h 950976"/>
                <a:gd name="connsiteX2" fmla="*/ 2487168 w 2487168"/>
                <a:gd name="connsiteY2" fmla="*/ 0 h 950976"/>
              </a:gdLst>
              <a:ahLst/>
              <a:cxnLst>
                <a:cxn ang="0">
                  <a:pos x="connsiteX0" y="connsiteY0"/>
                </a:cxn>
                <a:cxn ang="0">
                  <a:pos x="connsiteX1" y="connsiteY1"/>
                </a:cxn>
                <a:cxn ang="0">
                  <a:pos x="connsiteX2" y="connsiteY2"/>
                </a:cxn>
              </a:cxnLst>
              <a:rect l="l" t="t" r="r" b="b"/>
              <a:pathLst>
                <a:path w="2487168" h="950976">
                  <a:moveTo>
                    <a:pt x="0" y="950976"/>
                  </a:moveTo>
                  <a:cubicBezTo>
                    <a:pt x="332232" y="646176"/>
                    <a:pt x="664464" y="341376"/>
                    <a:pt x="1078992" y="182880"/>
                  </a:cubicBezTo>
                  <a:cubicBezTo>
                    <a:pt x="1493520" y="24384"/>
                    <a:pt x="2261616" y="24384"/>
                    <a:pt x="2487168" y="0"/>
                  </a:cubicBezTo>
                </a:path>
              </a:pathLst>
            </a:custGeom>
            <a:no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63" i="1" dirty="0">
                <a:latin typeface="Montserrat Light" pitchFamily="2" charset="77"/>
              </a:endParaRPr>
            </a:p>
          </p:txBody>
        </p:sp>
        <p:sp>
          <p:nvSpPr>
            <p:cNvPr id="27" name="Freeform 26">
              <a:extLst>
                <a:ext uri="{FF2B5EF4-FFF2-40B4-BE49-F238E27FC236}">
                  <a16:creationId xmlns:a16="http://schemas.microsoft.com/office/drawing/2014/main" id="{4B63BD7E-C684-024E-AC1C-197C8A00A320}"/>
                </a:ext>
              </a:extLst>
            </p:cNvPr>
            <p:cNvSpPr/>
            <p:nvPr/>
          </p:nvSpPr>
          <p:spPr>
            <a:xfrm rot="10242017">
              <a:off x="6961368" y="3110301"/>
              <a:ext cx="240082" cy="145721"/>
            </a:xfrm>
            <a:custGeom>
              <a:avLst/>
              <a:gdLst>
                <a:gd name="connsiteX0" fmla="*/ 0 w 2487168"/>
                <a:gd name="connsiteY0" fmla="*/ 950976 h 950976"/>
                <a:gd name="connsiteX1" fmla="*/ 1078992 w 2487168"/>
                <a:gd name="connsiteY1" fmla="*/ 182880 h 950976"/>
                <a:gd name="connsiteX2" fmla="*/ 2487168 w 2487168"/>
                <a:gd name="connsiteY2" fmla="*/ 0 h 950976"/>
              </a:gdLst>
              <a:ahLst/>
              <a:cxnLst>
                <a:cxn ang="0">
                  <a:pos x="connsiteX0" y="connsiteY0"/>
                </a:cxn>
                <a:cxn ang="0">
                  <a:pos x="connsiteX1" y="connsiteY1"/>
                </a:cxn>
                <a:cxn ang="0">
                  <a:pos x="connsiteX2" y="connsiteY2"/>
                </a:cxn>
              </a:cxnLst>
              <a:rect l="l" t="t" r="r" b="b"/>
              <a:pathLst>
                <a:path w="2487168" h="950976">
                  <a:moveTo>
                    <a:pt x="0" y="950976"/>
                  </a:moveTo>
                  <a:cubicBezTo>
                    <a:pt x="332232" y="646176"/>
                    <a:pt x="664464" y="341376"/>
                    <a:pt x="1078992" y="182880"/>
                  </a:cubicBezTo>
                  <a:cubicBezTo>
                    <a:pt x="1493520" y="24384"/>
                    <a:pt x="2261616" y="24384"/>
                    <a:pt x="2487168" y="0"/>
                  </a:cubicBezTo>
                </a:path>
              </a:pathLst>
            </a:custGeom>
            <a:no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63" i="1" dirty="0">
                <a:latin typeface="Montserrat Light" pitchFamily="2" charset="77"/>
              </a:endParaRPr>
            </a:p>
          </p:txBody>
        </p:sp>
        <p:cxnSp>
          <p:nvCxnSpPr>
            <p:cNvPr id="28" name="Straight Connector 27">
              <a:extLst>
                <a:ext uri="{FF2B5EF4-FFF2-40B4-BE49-F238E27FC236}">
                  <a16:creationId xmlns:a16="http://schemas.microsoft.com/office/drawing/2014/main" id="{70243E7C-A4F6-3448-8FCC-B04B22E9EDFD}"/>
                </a:ext>
              </a:extLst>
            </p:cNvPr>
            <p:cNvCxnSpPr>
              <a:cxnSpLocks/>
            </p:cNvCxnSpPr>
            <p:nvPr/>
          </p:nvCxnSpPr>
          <p:spPr>
            <a:xfrm flipV="1">
              <a:off x="7435662" y="2609637"/>
              <a:ext cx="1054796" cy="280746"/>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72BB58E7-0D18-5E44-B99B-BAD980AB2B66}"/>
                </a:ext>
              </a:extLst>
            </p:cNvPr>
            <p:cNvCxnSpPr>
              <a:cxnSpLocks/>
            </p:cNvCxnSpPr>
            <p:nvPr/>
          </p:nvCxnSpPr>
          <p:spPr>
            <a:xfrm flipV="1">
              <a:off x="6617150" y="3505326"/>
              <a:ext cx="494980" cy="156423"/>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B33E9CE7-DEBA-584A-BA50-7ACFB1811794}"/>
                </a:ext>
              </a:extLst>
            </p:cNvPr>
            <p:cNvSpPr txBox="1"/>
            <p:nvPr/>
          </p:nvSpPr>
          <p:spPr>
            <a:xfrm rot="3624278">
              <a:off x="6958502" y="3535521"/>
              <a:ext cx="601509" cy="167418"/>
            </a:xfrm>
            <a:prstGeom prst="rect">
              <a:avLst/>
            </a:prstGeom>
            <a:noFill/>
          </p:spPr>
          <p:txBody>
            <a:bodyPr wrap="square">
              <a:spAutoFit/>
            </a:bodyPr>
            <a:lstStyle/>
            <a:p>
              <a:r>
                <a:rPr lang="en-US" sz="488" i="1" dirty="0">
                  <a:latin typeface="Montserrat Light" pitchFamily="2" charset="77"/>
                </a:rPr>
                <a:t>Highway 29</a:t>
              </a:r>
              <a:endParaRPr lang="en-US" sz="975" i="1" dirty="0">
                <a:latin typeface="Montserrat Light" pitchFamily="2" charset="77"/>
              </a:endParaRPr>
            </a:p>
          </p:txBody>
        </p:sp>
        <p:sp>
          <p:nvSpPr>
            <p:cNvPr id="31" name="TextBox 30">
              <a:extLst>
                <a:ext uri="{FF2B5EF4-FFF2-40B4-BE49-F238E27FC236}">
                  <a16:creationId xmlns:a16="http://schemas.microsoft.com/office/drawing/2014/main" id="{2A15B0A0-619F-6442-95ED-FD84EC381636}"/>
                </a:ext>
              </a:extLst>
            </p:cNvPr>
            <p:cNvSpPr txBox="1"/>
            <p:nvPr/>
          </p:nvSpPr>
          <p:spPr>
            <a:xfrm rot="3624278">
              <a:off x="6390147" y="2580521"/>
              <a:ext cx="626097" cy="167418"/>
            </a:xfrm>
            <a:prstGeom prst="rect">
              <a:avLst/>
            </a:prstGeom>
            <a:noFill/>
          </p:spPr>
          <p:txBody>
            <a:bodyPr wrap="square">
              <a:spAutoFit/>
            </a:bodyPr>
            <a:lstStyle/>
            <a:p>
              <a:r>
                <a:rPr lang="en-US" sz="488" i="1" dirty="0">
                  <a:latin typeface="Montserrat Light" pitchFamily="2" charset="77"/>
                </a:rPr>
                <a:t>Highway 29</a:t>
              </a:r>
              <a:endParaRPr lang="en-US" sz="975" i="1" dirty="0">
                <a:latin typeface="Montserrat Light" pitchFamily="2" charset="77"/>
              </a:endParaRPr>
            </a:p>
          </p:txBody>
        </p:sp>
        <p:sp>
          <p:nvSpPr>
            <p:cNvPr id="32" name="TextBox 31">
              <a:extLst>
                <a:ext uri="{FF2B5EF4-FFF2-40B4-BE49-F238E27FC236}">
                  <a16:creationId xmlns:a16="http://schemas.microsoft.com/office/drawing/2014/main" id="{B52A4B8C-633F-3A40-B759-9FB3CA1AF662}"/>
                </a:ext>
              </a:extLst>
            </p:cNvPr>
            <p:cNvSpPr txBox="1"/>
            <p:nvPr/>
          </p:nvSpPr>
          <p:spPr>
            <a:xfrm rot="20747423">
              <a:off x="7408674" y="2667172"/>
              <a:ext cx="656333" cy="167418"/>
            </a:xfrm>
            <a:prstGeom prst="rect">
              <a:avLst/>
            </a:prstGeom>
            <a:noFill/>
          </p:spPr>
          <p:txBody>
            <a:bodyPr wrap="square">
              <a:spAutoFit/>
            </a:bodyPr>
            <a:lstStyle/>
            <a:p>
              <a:r>
                <a:rPr lang="en-US" sz="488" i="1" dirty="0">
                  <a:latin typeface="Montserrat Light" pitchFamily="2" charset="77"/>
                </a:rPr>
                <a:t>Highway 22</a:t>
              </a:r>
              <a:endParaRPr lang="en-US" sz="975" i="1" dirty="0">
                <a:latin typeface="Montserrat Light" pitchFamily="2" charset="77"/>
              </a:endParaRPr>
            </a:p>
          </p:txBody>
        </p:sp>
        <p:sp>
          <p:nvSpPr>
            <p:cNvPr id="15" name="Oval 14">
              <a:extLst>
                <a:ext uri="{FF2B5EF4-FFF2-40B4-BE49-F238E27FC236}">
                  <a16:creationId xmlns:a16="http://schemas.microsoft.com/office/drawing/2014/main" id="{AE2481FE-892D-9647-8EE4-F2CED4DB8E97}"/>
                </a:ext>
              </a:extLst>
            </p:cNvPr>
            <p:cNvSpPr/>
            <p:nvPr/>
          </p:nvSpPr>
          <p:spPr>
            <a:xfrm>
              <a:off x="7214538" y="2883821"/>
              <a:ext cx="42320" cy="4232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63" i="1">
                <a:latin typeface="Montserrat Light" pitchFamily="2" charset="77"/>
              </a:endParaRPr>
            </a:p>
          </p:txBody>
        </p:sp>
        <p:sp>
          <p:nvSpPr>
            <p:cNvPr id="33" name="TextBox 32">
              <a:extLst>
                <a:ext uri="{FF2B5EF4-FFF2-40B4-BE49-F238E27FC236}">
                  <a16:creationId xmlns:a16="http://schemas.microsoft.com/office/drawing/2014/main" id="{89AB131D-8BC2-3C45-9F03-127900EBBC02}"/>
                </a:ext>
              </a:extLst>
            </p:cNvPr>
            <p:cNvSpPr txBox="1"/>
            <p:nvPr/>
          </p:nvSpPr>
          <p:spPr>
            <a:xfrm rot="3624278">
              <a:off x="7990139" y="3068605"/>
              <a:ext cx="517243" cy="167418"/>
            </a:xfrm>
            <a:prstGeom prst="rect">
              <a:avLst/>
            </a:prstGeom>
            <a:noFill/>
          </p:spPr>
          <p:txBody>
            <a:bodyPr wrap="square">
              <a:spAutoFit/>
            </a:bodyPr>
            <a:lstStyle/>
            <a:p>
              <a:r>
                <a:rPr lang="en-US" sz="488" i="1" dirty="0">
                  <a:latin typeface="Montserrat Light" pitchFamily="2" charset="77"/>
                </a:rPr>
                <a:t>Third Line</a:t>
              </a:r>
              <a:endParaRPr lang="en-US" sz="975" i="1" dirty="0">
                <a:latin typeface="Montserrat Light" pitchFamily="2" charset="77"/>
              </a:endParaRPr>
            </a:p>
          </p:txBody>
        </p:sp>
        <p:sp>
          <p:nvSpPr>
            <p:cNvPr id="34" name="TextBox 33">
              <a:extLst>
                <a:ext uri="{FF2B5EF4-FFF2-40B4-BE49-F238E27FC236}">
                  <a16:creationId xmlns:a16="http://schemas.microsoft.com/office/drawing/2014/main" id="{A5124E5E-AECE-AA46-ADF9-D05200998A00}"/>
                </a:ext>
              </a:extLst>
            </p:cNvPr>
            <p:cNvSpPr txBox="1"/>
            <p:nvPr/>
          </p:nvSpPr>
          <p:spPr>
            <a:xfrm rot="20558718">
              <a:off x="6499826" y="3472268"/>
              <a:ext cx="670739" cy="167418"/>
            </a:xfrm>
            <a:prstGeom prst="rect">
              <a:avLst/>
            </a:prstGeom>
            <a:noFill/>
          </p:spPr>
          <p:txBody>
            <a:bodyPr wrap="square">
              <a:spAutoFit/>
            </a:bodyPr>
            <a:lstStyle/>
            <a:p>
              <a:r>
                <a:rPr lang="en-US" sz="488" i="1" dirty="0">
                  <a:latin typeface="Montserrat Light" pitchFamily="2" charset="77"/>
                </a:rPr>
                <a:t>Highway 22</a:t>
              </a:r>
              <a:endParaRPr lang="en-US" sz="975" i="1" dirty="0">
                <a:latin typeface="Montserrat Light" pitchFamily="2" charset="77"/>
              </a:endParaRPr>
            </a:p>
          </p:txBody>
        </p:sp>
      </p:grpSp>
      <p:sp>
        <p:nvSpPr>
          <p:cNvPr id="36" name="TextBox 35">
            <a:extLst>
              <a:ext uri="{FF2B5EF4-FFF2-40B4-BE49-F238E27FC236}">
                <a16:creationId xmlns:a16="http://schemas.microsoft.com/office/drawing/2014/main" id="{ABFEA292-F6FE-E049-B273-3D6F5865C14A}"/>
              </a:ext>
            </a:extLst>
          </p:cNvPr>
          <p:cNvSpPr txBox="1"/>
          <p:nvPr/>
        </p:nvSpPr>
        <p:spPr>
          <a:xfrm rot="20747965">
            <a:off x="136120" y="1317879"/>
            <a:ext cx="3060404" cy="1223412"/>
          </a:xfrm>
          <a:prstGeom prst="rect">
            <a:avLst/>
          </a:prstGeom>
          <a:noFill/>
        </p:spPr>
        <p:txBody>
          <a:bodyPr wrap="square">
            <a:spAutoFit/>
          </a:bodyPr>
          <a:lstStyle/>
          <a:p>
            <a:pPr marL="171450" indent="-171450">
              <a:buBlip>
                <a:blip r:embed="rId6"/>
              </a:buBlip>
            </a:pPr>
            <a:r>
              <a:rPr lang="en-CA" sz="1050" b="1" dirty="0">
                <a:solidFill>
                  <a:srgbClr val="FFFFFF"/>
                </a:solidFill>
                <a:effectLst/>
                <a:latin typeface="Montserrat" pitchFamily="2" charset="77"/>
              </a:rPr>
              <a:t>Full Page company logo and</a:t>
            </a:r>
          </a:p>
          <a:p>
            <a:r>
              <a:rPr lang="en-CA" sz="1050" b="1" dirty="0">
                <a:solidFill>
                  <a:srgbClr val="FFFFFF"/>
                </a:solidFill>
                <a:latin typeface="Montserrat" pitchFamily="2" charset="77"/>
              </a:rPr>
              <a:t>     </a:t>
            </a:r>
            <a:r>
              <a:rPr lang="en-CA" sz="1050" b="1" dirty="0">
                <a:solidFill>
                  <a:srgbClr val="FFFFFF"/>
                </a:solidFill>
                <a:effectLst/>
                <a:latin typeface="Montserrat" pitchFamily="2" charset="77"/>
              </a:rPr>
              <a:t>advertisement on the Cody Shepperd</a:t>
            </a:r>
          </a:p>
          <a:p>
            <a:r>
              <a:rPr lang="en-CA" sz="1050" b="1" dirty="0">
                <a:solidFill>
                  <a:srgbClr val="FFFFFF"/>
                </a:solidFill>
                <a:effectLst/>
                <a:latin typeface="Montserrat" pitchFamily="2" charset="77"/>
              </a:rPr>
              <a:t>     Project Website</a:t>
            </a:r>
          </a:p>
          <a:p>
            <a:pPr marL="171450" indent="-171450">
              <a:buBlip>
                <a:blip r:embed="rId6"/>
              </a:buBlip>
            </a:pPr>
            <a:r>
              <a:rPr lang="en-CA" sz="1050" b="1" dirty="0">
                <a:solidFill>
                  <a:srgbClr val="FFFFFF"/>
                </a:solidFill>
                <a:effectLst/>
                <a:latin typeface="Montserrat" pitchFamily="2" charset="77"/>
              </a:rPr>
              <a:t>Complimentary Golf -Two foursomes</a:t>
            </a:r>
          </a:p>
          <a:p>
            <a:pPr marL="171450" indent="-171450">
              <a:buBlip>
                <a:blip r:embed="rId6"/>
              </a:buBlip>
            </a:pPr>
            <a:r>
              <a:rPr lang="en-CA" sz="1050" b="1" dirty="0">
                <a:solidFill>
                  <a:srgbClr val="FFFFFF"/>
                </a:solidFill>
                <a:effectLst/>
                <a:latin typeface="Montserrat" pitchFamily="2" charset="77"/>
              </a:rPr>
              <a:t>Logo on putting contest sign</a:t>
            </a:r>
          </a:p>
          <a:p>
            <a:pPr marL="171450" indent="-171450">
              <a:buBlip>
                <a:blip r:embed="rId6"/>
              </a:buBlip>
            </a:pPr>
            <a:r>
              <a:rPr lang="en-CA" sz="1050" b="1" dirty="0">
                <a:solidFill>
                  <a:srgbClr val="FFFFFF"/>
                </a:solidFill>
                <a:effectLst/>
                <a:latin typeface="Montserrat" pitchFamily="2" charset="77"/>
              </a:rPr>
              <a:t>Large, branded sign upon entry of the</a:t>
            </a:r>
          </a:p>
          <a:p>
            <a:r>
              <a:rPr lang="en-CA" sz="1050" b="1" dirty="0">
                <a:solidFill>
                  <a:srgbClr val="FFFFFF"/>
                </a:solidFill>
                <a:effectLst/>
                <a:latin typeface="Montserrat" pitchFamily="2" charset="77"/>
              </a:rPr>
              <a:t>     course</a:t>
            </a:r>
          </a:p>
        </p:txBody>
      </p:sp>
      <p:sp>
        <p:nvSpPr>
          <p:cNvPr id="40" name="TextBox 39">
            <a:extLst>
              <a:ext uri="{FF2B5EF4-FFF2-40B4-BE49-F238E27FC236}">
                <a16:creationId xmlns:a16="http://schemas.microsoft.com/office/drawing/2014/main" id="{B6A54EB2-3872-1D4F-8814-8D44EF396F1F}"/>
              </a:ext>
            </a:extLst>
          </p:cNvPr>
          <p:cNvSpPr txBox="1"/>
          <p:nvPr/>
        </p:nvSpPr>
        <p:spPr>
          <a:xfrm rot="20747965">
            <a:off x="3460312" y="1121197"/>
            <a:ext cx="3060404" cy="1223412"/>
          </a:xfrm>
          <a:prstGeom prst="rect">
            <a:avLst/>
          </a:prstGeom>
          <a:noFill/>
        </p:spPr>
        <p:txBody>
          <a:bodyPr wrap="square">
            <a:spAutoFit/>
          </a:bodyPr>
          <a:lstStyle/>
          <a:p>
            <a:pPr marL="171450" indent="-171450">
              <a:buBlip>
                <a:blip r:embed="rId6"/>
              </a:buBlip>
            </a:pPr>
            <a:r>
              <a:rPr lang="en-CA" sz="1050" b="1" dirty="0">
                <a:solidFill>
                  <a:srgbClr val="FFFFFF"/>
                </a:solidFill>
                <a:effectLst/>
                <a:latin typeface="Montserrat" pitchFamily="2" charset="77"/>
              </a:rPr>
              <a:t>Half Page company logo and</a:t>
            </a:r>
          </a:p>
          <a:p>
            <a:r>
              <a:rPr lang="en-CA" sz="1050" b="1" dirty="0">
                <a:solidFill>
                  <a:srgbClr val="FFFFFF"/>
                </a:solidFill>
                <a:effectLst/>
                <a:latin typeface="Montserrat" pitchFamily="2" charset="77"/>
              </a:rPr>
              <a:t>     advertisement on the Cody Shepperd    </a:t>
            </a:r>
          </a:p>
          <a:p>
            <a:r>
              <a:rPr lang="en-CA" sz="1050" b="1" dirty="0">
                <a:solidFill>
                  <a:srgbClr val="FFFFFF"/>
                </a:solidFill>
                <a:effectLst/>
                <a:latin typeface="Montserrat" pitchFamily="2" charset="77"/>
              </a:rPr>
              <a:t>     Project Website</a:t>
            </a:r>
          </a:p>
          <a:p>
            <a:pPr marL="171450" indent="-171450">
              <a:buBlip>
                <a:blip r:embed="rId6"/>
              </a:buBlip>
            </a:pPr>
            <a:r>
              <a:rPr lang="en-CA" sz="1050" b="1" dirty="0">
                <a:solidFill>
                  <a:srgbClr val="FFFFFF"/>
                </a:solidFill>
                <a:effectLst/>
                <a:latin typeface="Montserrat" pitchFamily="2" charset="77"/>
              </a:rPr>
              <a:t>Complimentary Golf -Two foursomes</a:t>
            </a:r>
          </a:p>
          <a:p>
            <a:pPr marL="171450" indent="-171450">
              <a:buBlip>
                <a:blip r:embed="rId6"/>
              </a:buBlip>
            </a:pPr>
            <a:r>
              <a:rPr lang="en-CA" sz="1050" b="1" dirty="0">
                <a:solidFill>
                  <a:srgbClr val="FFFFFF"/>
                </a:solidFill>
                <a:effectLst/>
                <a:latin typeface="Montserrat" pitchFamily="2" charset="77"/>
              </a:rPr>
              <a:t>Logo or Family recognition by all</a:t>
            </a:r>
          </a:p>
          <a:p>
            <a:r>
              <a:rPr lang="en-CA" sz="1050" b="1" dirty="0">
                <a:solidFill>
                  <a:srgbClr val="FFFFFF"/>
                </a:solidFill>
                <a:effectLst/>
                <a:latin typeface="Montserrat" pitchFamily="2" charset="77"/>
              </a:rPr>
              <a:t>     competition holes within the course</a:t>
            </a:r>
          </a:p>
          <a:p>
            <a:endParaRPr lang="en-CA" sz="1050" b="1" dirty="0">
              <a:solidFill>
                <a:srgbClr val="FFFFFF"/>
              </a:solidFill>
              <a:effectLst/>
              <a:latin typeface="Montserrat" pitchFamily="2" charset="77"/>
            </a:endParaRPr>
          </a:p>
        </p:txBody>
      </p:sp>
      <p:sp>
        <p:nvSpPr>
          <p:cNvPr id="42" name="TextBox 41">
            <a:extLst>
              <a:ext uri="{FF2B5EF4-FFF2-40B4-BE49-F238E27FC236}">
                <a16:creationId xmlns:a16="http://schemas.microsoft.com/office/drawing/2014/main" id="{4906B303-0254-7944-98F4-15CC8930B34F}"/>
              </a:ext>
            </a:extLst>
          </p:cNvPr>
          <p:cNvSpPr txBox="1"/>
          <p:nvPr/>
        </p:nvSpPr>
        <p:spPr>
          <a:xfrm rot="20747965">
            <a:off x="542652" y="3104768"/>
            <a:ext cx="3060404" cy="738664"/>
          </a:xfrm>
          <a:prstGeom prst="rect">
            <a:avLst/>
          </a:prstGeom>
          <a:noFill/>
        </p:spPr>
        <p:txBody>
          <a:bodyPr wrap="square">
            <a:spAutoFit/>
          </a:bodyPr>
          <a:lstStyle/>
          <a:p>
            <a:pPr marL="171450" indent="-171450">
              <a:buBlip>
                <a:blip r:embed="rId6"/>
              </a:buBlip>
            </a:pPr>
            <a:r>
              <a:rPr lang="en-CA" sz="1050" b="1" dirty="0">
                <a:solidFill>
                  <a:srgbClr val="FFFFFF"/>
                </a:solidFill>
                <a:effectLst/>
                <a:latin typeface="Montserrat" pitchFamily="2" charset="77"/>
              </a:rPr>
              <a:t>Company logo on the Cody Shepperd</a:t>
            </a:r>
          </a:p>
          <a:p>
            <a:r>
              <a:rPr lang="en-CA" sz="1050" b="1" dirty="0">
                <a:solidFill>
                  <a:srgbClr val="FFFFFF"/>
                </a:solidFill>
                <a:effectLst/>
                <a:latin typeface="Montserrat" pitchFamily="2" charset="77"/>
              </a:rPr>
              <a:t>     Project Website</a:t>
            </a:r>
          </a:p>
          <a:p>
            <a:pPr marL="171450" indent="-171450">
              <a:buBlip>
                <a:blip r:embed="rId6"/>
              </a:buBlip>
            </a:pPr>
            <a:r>
              <a:rPr lang="en-CA" sz="1050" b="1" dirty="0">
                <a:solidFill>
                  <a:srgbClr val="FFFFFF"/>
                </a:solidFill>
                <a:effectLst/>
                <a:latin typeface="Montserrat" pitchFamily="2" charset="77"/>
              </a:rPr>
              <a:t>Complimentary Golf -One foursome</a:t>
            </a:r>
          </a:p>
          <a:p>
            <a:pPr marL="171450" indent="-171450">
              <a:buBlip>
                <a:blip r:embed="rId6"/>
              </a:buBlip>
            </a:pPr>
            <a:r>
              <a:rPr lang="en-CA" sz="1050" b="1" dirty="0">
                <a:solidFill>
                  <a:srgbClr val="FFFFFF"/>
                </a:solidFill>
                <a:effectLst/>
                <a:latin typeface="Montserrat" pitchFamily="2" charset="77"/>
              </a:rPr>
              <a:t>Logo on putting contest sign</a:t>
            </a:r>
          </a:p>
        </p:txBody>
      </p:sp>
      <p:sp>
        <p:nvSpPr>
          <p:cNvPr id="48" name="TextBox 47">
            <a:extLst>
              <a:ext uri="{FF2B5EF4-FFF2-40B4-BE49-F238E27FC236}">
                <a16:creationId xmlns:a16="http://schemas.microsoft.com/office/drawing/2014/main" id="{F917603D-3B1A-B341-9E99-92D1D02984BE}"/>
              </a:ext>
            </a:extLst>
          </p:cNvPr>
          <p:cNvSpPr txBox="1"/>
          <p:nvPr/>
        </p:nvSpPr>
        <p:spPr>
          <a:xfrm rot="20747965">
            <a:off x="3907947" y="2883445"/>
            <a:ext cx="3060404" cy="900246"/>
          </a:xfrm>
          <a:prstGeom prst="rect">
            <a:avLst/>
          </a:prstGeom>
          <a:noFill/>
        </p:spPr>
        <p:txBody>
          <a:bodyPr wrap="square">
            <a:spAutoFit/>
          </a:bodyPr>
          <a:lstStyle/>
          <a:p>
            <a:pPr marL="171450" indent="-171450">
              <a:buBlip>
                <a:blip r:embed="rId6"/>
              </a:buBlip>
            </a:pPr>
            <a:r>
              <a:rPr lang="en-CA" sz="1050" b="1" dirty="0">
                <a:solidFill>
                  <a:srgbClr val="FFFFFF"/>
                </a:solidFill>
                <a:effectLst/>
                <a:latin typeface="Montserrat" pitchFamily="2" charset="77"/>
              </a:rPr>
              <a:t>Company logo on the Cody Shepperd</a:t>
            </a:r>
          </a:p>
          <a:p>
            <a:r>
              <a:rPr lang="en-CA" sz="1050" b="1" dirty="0">
                <a:solidFill>
                  <a:srgbClr val="FFFFFF"/>
                </a:solidFill>
                <a:effectLst/>
                <a:latin typeface="Montserrat" pitchFamily="2" charset="77"/>
              </a:rPr>
              <a:t>     Project Website</a:t>
            </a:r>
          </a:p>
          <a:p>
            <a:pPr marL="171450" indent="-171450">
              <a:buBlip>
                <a:blip r:embed="rId6"/>
              </a:buBlip>
            </a:pPr>
            <a:r>
              <a:rPr lang="en-CA" sz="1050" b="1" dirty="0">
                <a:solidFill>
                  <a:srgbClr val="FFFFFF"/>
                </a:solidFill>
                <a:effectLst/>
                <a:latin typeface="Montserrat" pitchFamily="2" charset="77"/>
              </a:rPr>
              <a:t>Logo or Family recognition on one of the competition holes around the course</a:t>
            </a:r>
          </a:p>
        </p:txBody>
      </p:sp>
      <p:sp>
        <p:nvSpPr>
          <p:cNvPr id="49" name="TextBox 48">
            <a:extLst>
              <a:ext uri="{FF2B5EF4-FFF2-40B4-BE49-F238E27FC236}">
                <a16:creationId xmlns:a16="http://schemas.microsoft.com/office/drawing/2014/main" id="{B1C3C281-86BA-E743-9A77-8A57D98EEEF6}"/>
              </a:ext>
            </a:extLst>
          </p:cNvPr>
          <p:cNvSpPr txBox="1"/>
          <p:nvPr/>
        </p:nvSpPr>
        <p:spPr>
          <a:xfrm rot="20747965">
            <a:off x="917709" y="4596515"/>
            <a:ext cx="3060404" cy="577081"/>
          </a:xfrm>
          <a:prstGeom prst="rect">
            <a:avLst/>
          </a:prstGeom>
          <a:noFill/>
        </p:spPr>
        <p:txBody>
          <a:bodyPr wrap="square">
            <a:spAutoFit/>
          </a:bodyPr>
          <a:lstStyle/>
          <a:p>
            <a:pPr marL="171450" indent="-171450">
              <a:buBlip>
                <a:blip r:embed="rId6"/>
              </a:buBlip>
            </a:pPr>
            <a:r>
              <a:rPr lang="en-CA" sz="1050" b="1" dirty="0">
                <a:solidFill>
                  <a:srgbClr val="FFFFFF"/>
                </a:solidFill>
                <a:effectLst/>
                <a:latin typeface="Montserrat" pitchFamily="2" charset="77"/>
              </a:rPr>
              <a:t>Logo or Family recognition on one of the competition holes around the course</a:t>
            </a:r>
          </a:p>
        </p:txBody>
      </p:sp>
      <p:sp>
        <p:nvSpPr>
          <p:cNvPr id="5" name="TextBox 4">
            <a:extLst>
              <a:ext uri="{FF2B5EF4-FFF2-40B4-BE49-F238E27FC236}">
                <a16:creationId xmlns:a16="http://schemas.microsoft.com/office/drawing/2014/main" id="{F5822912-0664-D246-BEE5-08C94C195DBC}"/>
              </a:ext>
            </a:extLst>
          </p:cNvPr>
          <p:cNvSpPr txBox="1"/>
          <p:nvPr/>
        </p:nvSpPr>
        <p:spPr>
          <a:xfrm rot="20750504">
            <a:off x="127478" y="944590"/>
            <a:ext cx="2865400" cy="369332"/>
          </a:xfrm>
          <a:prstGeom prst="rect">
            <a:avLst/>
          </a:prstGeom>
          <a:noFill/>
        </p:spPr>
        <p:txBody>
          <a:bodyPr wrap="none" rtlCol="0">
            <a:spAutoFit/>
          </a:bodyPr>
          <a:lstStyle/>
          <a:p>
            <a:r>
              <a:rPr lang="en-US" dirty="0">
                <a:latin typeface="PRIMETIME" pitchFamily="2" charset="77"/>
              </a:rPr>
              <a:t>PLATINUM SPONSOR</a:t>
            </a:r>
          </a:p>
        </p:txBody>
      </p:sp>
      <p:sp>
        <p:nvSpPr>
          <p:cNvPr id="50" name="TextBox 49">
            <a:extLst>
              <a:ext uri="{FF2B5EF4-FFF2-40B4-BE49-F238E27FC236}">
                <a16:creationId xmlns:a16="http://schemas.microsoft.com/office/drawing/2014/main" id="{2CB62568-38D5-C44F-B840-C698F3C2A915}"/>
              </a:ext>
            </a:extLst>
          </p:cNvPr>
          <p:cNvSpPr txBox="1"/>
          <p:nvPr/>
        </p:nvSpPr>
        <p:spPr>
          <a:xfrm rot="20750504">
            <a:off x="105573" y="926752"/>
            <a:ext cx="2865400" cy="369332"/>
          </a:xfrm>
          <a:prstGeom prst="rect">
            <a:avLst/>
          </a:prstGeom>
          <a:noFill/>
        </p:spPr>
        <p:txBody>
          <a:bodyPr wrap="none" rtlCol="0">
            <a:spAutoFit/>
          </a:bodyPr>
          <a:lstStyle/>
          <a:p>
            <a:r>
              <a:rPr lang="en-US" dirty="0">
                <a:solidFill>
                  <a:schemeClr val="bg1">
                    <a:lumMod val="85000"/>
                  </a:schemeClr>
                </a:solidFill>
                <a:latin typeface="PRIMETIME" pitchFamily="2" charset="77"/>
              </a:rPr>
              <a:t>PLATINUM SPONSOR</a:t>
            </a:r>
          </a:p>
        </p:txBody>
      </p:sp>
      <p:sp>
        <p:nvSpPr>
          <p:cNvPr id="51" name="TextBox 50">
            <a:extLst>
              <a:ext uri="{FF2B5EF4-FFF2-40B4-BE49-F238E27FC236}">
                <a16:creationId xmlns:a16="http://schemas.microsoft.com/office/drawing/2014/main" id="{86AC25A7-BA23-D749-B3CE-07BAECA58B43}"/>
              </a:ext>
            </a:extLst>
          </p:cNvPr>
          <p:cNvSpPr txBox="1"/>
          <p:nvPr/>
        </p:nvSpPr>
        <p:spPr>
          <a:xfrm rot="20750504">
            <a:off x="3422821" y="847926"/>
            <a:ext cx="2320251" cy="369332"/>
          </a:xfrm>
          <a:prstGeom prst="rect">
            <a:avLst/>
          </a:prstGeom>
          <a:noFill/>
        </p:spPr>
        <p:txBody>
          <a:bodyPr wrap="none" rtlCol="0">
            <a:spAutoFit/>
          </a:bodyPr>
          <a:lstStyle/>
          <a:p>
            <a:r>
              <a:rPr lang="en-US" dirty="0">
                <a:latin typeface="PRIMETIME" pitchFamily="2" charset="77"/>
              </a:rPr>
              <a:t>GOLD SPONSOR</a:t>
            </a:r>
          </a:p>
        </p:txBody>
      </p:sp>
      <p:sp>
        <p:nvSpPr>
          <p:cNvPr id="52" name="TextBox 51">
            <a:extLst>
              <a:ext uri="{FF2B5EF4-FFF2-40B4-BE49-F238E27FC236}">
                <a16:creationId xmlns:a16="http://schemas.microsoft.com/office/drawing/2014/main" id="{7B769AD7-D8CD-E442-B8B1-05F39B0C1C16}"/>
              </a:ext>
            </a:extLst>
          </p:cNvPr>
          <p:cNvSpPr txBox="1"/>
          <p:nvPr/>
        </p:nvSpPr>
        <p:spPr>
          <a:xfrm rot="20750504">
            <a:off x="3405125" y="830088"/>
            <a:ext cx="2320251" cy="369332"/>
          </a:xfrm>
          <a:prstGeom prst="rect">
            <a:avLst/>
          </a:prstGeom>
          <a:noFill/>
        </p:spPr>
        <p:txBody>
          <a:bodyPr wrap="none" rtlCol="0">
            <a:spAutoFit/>
          </a:bodyPr>
          <a:lstStyle/>
          <a:p>
            <a:r>
              <a:rPr lang="en-US" dirty="0">
                <a:solidFill>
                  <a:schemeClr val="accent4">
                    <a:lumMod val="75000"/>
                  </a:schemeClr>
                </a:solidFill>
                <a:latin typeface="PRIMETIME" pitchFamily="2" charset="77"/>
              </a:rPr>
              <a:t>GOLD SPONSOR</a:t>
            </a:r>
          </a:p>
        </p:txBody>
      </p:sp>
      <p:sp>
        <p:nvSpPr>
          <p:cNvPr id="53" name="TextBox 52">
            <a:extLst>
              <a:ext uri="{FF2B5EF4-FFF2-40B4-BE49-F238E27FC236}">
                <a16:creationId xmlns:a16="http://schemas.microsoft.com/office/drawing/2014/main" id="{AC482BAC-9CFD-6443-AA21-C99BA8EBFDE0}"/>
              </a:ext>
            </a:extLst>
          </p:cNvPr>
          <p:cNvSpPr txBox="1"/>
          <p:nvPr/>
        </p:nvSpPr>
        <p:spPr>
          <a:xfrm rot="20750504">
            <a:off x="577293" y="2798409"/>
            <a:ext cx="2471189" cy="369332"/>
          </a:xfrm>
          <a:prstGeom prst="rect">
            <a:avLst/>
          </a:prstGeom>
          <a:noFill/>
        </p:spPr>
        <p:txBody>
          <a:bodyPr wrap="none" rtlCol="0">
            <a:spAutoFit/>
          </a:bodyPr>
          <a:lstStyle/>
          <a:p>
            <a:r>
              <a:rPr lang="en-US" dirty="0">
                <a:latin typeface="PRIMETIME" pitchFamily="2" charset="77"/>
              </a:rPr>
              <a:t>SILVER SPONSOR</a:t>
            </a:r>
          </a:p>
        </p:txBody>
      </p:sp>
      <p:sp>
        <p:nvSpPr>
          <p:cNvPr id="54" name="TextBox 53">
            <a:extLst>
              <a:ext uri="{FF2B5EF4-FFF2-40B4-BE49-F238E27FC236}">
                <a16:creationId xmlns:a16="http://schemas.microsoft.com/office/drawing/2014/main" id="{3736DB33-1B7E-5749-BC97-A5C2574C3AFC}"/>
              </a:ext>
            </a:extLst>
          </p:cNvPr>
          <p:cNvSpPr txBox="1"/>
          <p:nvPr/>
        </p:nvSpPr>
        <p:spPr>
          <a:xfrm rot="20750504">
            <a:off x="587002" y="2775743"/>
            <a:ext cx="2471189" cy="369332"/>
          </a:xfrm>
          <a:prstGeom prst="rect">
            <a:avLst/>
          </a:prstGeom>
          <a:noFill/>
        </p:spPr>
        <p:txBody>
          <a:bodyPr wrap="none" rtlCol="0">
            <a:spAutoFit/>
          </a:bodyPr>
          <a:lstStyle/>
          <a:p>
            <a:r>
              <a:rPr lang="en-US" dirty="0">
                <a:solidFill>
                  <a:schemeClr val="bg1">
                    <a:lumMod val="50000"/>
                  </a:schemeClr>
                </a:solidFill>
                <a:latin typeface="PRIMETIME" pitchFamily="2" charset="77"/>
              </a:rPr>
              <a:t>SILVER SPONSOR</a:t>
            </a:r>
          </a:p>
        </p:txBody>
      </p:sp>
      <p:sp>
        <p:nvSpPr>
          <p:cNvPr id="55" name="TextBox 54">
            <a:extLst>
              <a:ext uri="{FF2B5EF4-FFF2-40B4-BE49-F238E27FC236}">
                <a16:creationId xmlns:a16="http://schemas.microsoft.com/office/drawing/2014/main" id="{EBF9186B-4A44-D341-A5BC-CF03451A755E}"/>
              </a:ext>
            </a:extLst>
          </p:cNvPr>
          <p:cNvSpPr txBox="1"/>
          <p:nvPr/>
        </p:nvSpPr>
        <p:spPr>
          <a:xfrm rot="20750504">
            <a:off x="3911202" y="2561594"/>
            <a:ext cx="2629502" cy="369332"/>
          </a:xfrm>
          <a:prstGeom prst="rect">
            <a:avLst/>
          </a:prstGeom>
          <a:noFill/>
        </p:spPr>
        <p:txBody>
          <a:bodyPr wrap="none" rtlCol="0">
            <a:spAutoFit/>
          </a:bodyPr>
          <a:lstStyle/>
          <a:p>
            <a:r>
              <a:rPr lang="en-US" dirty="0">
                <a:latin typeface="PRIMETIME" pitchFamily="2" charset="77"/>
              </a:rPr>
              <a:t>BRONZE SPONSOR</a:t>
            </a:r>
          </a:p>
        </p:txBody>
      </p:sp>
      <p:sp>
        <p:nvSpPr>
          <p:cNvPr id="56" name="TextBox 55">
            <a:extLst>
              <a:ext uri="{FF2B5EF4-FFF2-40B4-BE49-F238E27FC236}">
                <a16:creationId xmlns:a16="http://schemas.microsoft.com/office/drawing/2014/main" id="{EA739223-E3DD-D945-B3F2-BED7626DFA71}"/>
              </a:ext>
            </a:extLst>
          </p:cNvPr>
          <p:cNvSpPr txBox="1"/>
          <p:nvPr/>
        </p:nvSpPr>
        <p:spPr>
          <a:xfrm rot="20750504">
            <a:off x="3925632" y="2543755"/>
            <a:ext cx="2629502" cy="369332"/>
          </a:xfrm>
          <a:prstGeom prst="rect">
            <a:avLst/>
          </a:prstGeom>
          <a:noFill/>
        </p:spPr>
        <p:txBody>
          <a:bodyPr wrap="none" rtlCol="0">
            <a:spAutoFit/>
          </a:bodyPr>
          <a:lstStyle/>
          <a:p>
            <a:r>
              <a:rPr lang="en-US" dirty="0">
                <a:solidFill>
                  <a:schemeClr val="accent2">
                    <a:lumMod val="75000"/>
                  </a:schemeClr>
                </a:solidFill>
                <a:latin typeface="PRIMETIME" pitchFamily="2" charset="77"/>
              </a:rPr>
              <a:t>BRONZE SPONSOR</a:t>
            </a:r>
          </a:p>
        </p:txBody>
      </p:sp>
      <p:sp>
        <p:nvSpPr>
          <p:cNvPr id="57" name="TextBox 56">
            <a:extLst>
              <a:ext uri="{FF2B5EF4-FFF2-40B4-BE49-F238E27FC236}">
                <a16:creationId xmlns:a16="http://schemas.microsoft.com/office/drawing/2014/main" id="{99855E24-8998-C34C-AECC-8A4326BCDF19}"/>
              </a:ext>
            </a:extLst>
          </p:cNvPr>
          <p:cNvSpPr txBox="1"/>
          <p:nvPr/>
        </p:nvSpPr>
        <p:spPr>
          <a:xfrm rot="20750504">
            <a:off x="979631" y="4302847"/>
            <a:ext cx="2272802" cy="369332"/>
          </a:xfrm>
          <a:prstGeom prst="rect">
            <a:avLst/>
          </a:prstGeom>
          <a:noFill/>
        </p:spPr>
        <p:txBody>
          <a:bodyPr wrap="none" rtlCol="0">
            <a:spAutoFit/>
          </a:bodyPr>
          <a:lstStyle/>
          <a:p>
            <a:r>
              <a:rPr lang="en-US" dirty="0">
                <a:latin typeface="PRIMETIME" pitchFamily="2" charset="77"/>
              </a:rPr>
              <a:t>HOLE SPONSOR</a:t>
            </a:r>
          </a:p>
        </p:txBody>
      </p:sp>
      <p:sp>
        <p:nvSpPr>
          <p:cNvPr id="58" name="TextBox 57">
            <a:extLst>
              <a:ext uri="{FF2B5EF4-FFF2-40B4-BE49-F238E27FC236}">
                <a16:creationId xmlns:a16="http://schemas.microsoft.com/office/drawing/2014/main" id="{92E6D5AF-1613-1646-B20A-6B6326B71DAA}"/>
              </a:ext>
            </a:extLst>
          </p:cNvPr>
          <p:cNvSpPr txBox="1"/>
          <p:nvPr/>
        </p:nvSpPr>
        <p:spPr>
          <a:xfrm rot="20750504">
            <a:off x="986221" y="4288329"/>
            <a:ext cx="2272802" cy="369332"/>
          </a:xfrm>
          <a:prstGeom prst="rect">
            <a:avLst/>
          </a:prstGeom>
          <a:noFill/>
        </p:spPr>
        <p:txBody>
          <a:bodyPr wrap="none" rtlCol="0">
            <a:spAutoFit/>
          </a:bodyPr>
          <a:lstStyle/>
          <a:p>
            <a:r>
              <a:rPr lang="en-US" dirty="0">
                <a:solidFill>
                  <a:srgbClr val="0070C0"/>
                </a:solidFill>
                <a:latin typeface="PRIMETIME" pitchFamily="2" charset="77"/>
              </a:rPr>
              <a:t>HOLE SPONSOR</a:t>
            </a:r>
          </a:p>
        </p:txBody>
      </p:sp>
      <p:sp>
        <p:nvSpPr>
          <p:cNvPr id="59" name="TextBox 58">
            <a:extLst>
              <a:ext uri="{FF2B5EF4-FFF2-40B4-BE49-F238E27FC236}">
                <a16:creationId xmlns:a16="http://schemas.microsoft.com/office/drawing/2014/main" id="{357682B2-ECC7-FC44-B4DA-A7E2D581799D}"/>
              </a:ext>
            </a:extLst>
          </p:cNvPr>
          <p:cNvSpPr txBox="1"/>
          <p:nvPr/>
        </p:nvSpPr>
        <p:spPr>
          <a:xfrm rot="20750504">
            <a:off x="2092541" y="2121956"/>
            <a:ext cx="1200970" cy="369332"/>
          </a:xfrm>
          <a:prstGeom prst="rect">
            <a:avLst/>
          </a:prstGeom>
          <a:noFill/>
        </p:spPr>
        <p:txBody>
          <a:bodyPr wrap="none" rtlCol="0">
            <a:spAutoFit/>
          </a:bodyPr>
          <a:lstStyle/>
          <a:p>
            <a:r>
              <a:rPr lang="en-US" dirty="0">
                <a:latin typeface="AntiqueOli" pitchFamily="2" charset="77"/>
              </a:rPr>
              <a:t>$5000.00</a:t>
            </a:r>
          </a:p>
        </p:txBody>
      </p:sp>
      <p:sp>
        <p:nvSpPr>
          <p:cNvPr id="60" name="TextBox 59">
            <a:extLst>
              <a:ext uri="{FF2B5EF4-FFF2-40B4-BE49-F238E27FC236}">
                <a16:creationId xmlns:a16="http://schemas.microsoft.com/office/drawing/2014/main" id="{525EBD69-5CF0-DC46-93B0-6139858BE5A9}"/>
              </a:ext>
            </a:extLst>
          </p:cNvPr>
          <p:cNvSpPr txBox="1"/>
          <p:nvPr/>
        </p:nvSpPr>
        <p:spPr>
          <a:xfrm rot="20750504">
            <a:off x="2075837" y="2106398"/>
            <a:ext cx="1200970" cy="369332"/>
          </a:xfrm>
          <a:prstGeom prst="rect">
            <a:avLst/>
          </a:prstGeom>
          <a:noFill/>
        </p:spPr>
        <p:txBody>
          <a:bodyPr wrap="none" rtlCol="0">
            <a:spAutoFit/>
          </a:bodyPr>
          <a:lstStyle/>
          <a:p>
            <a:r>
              <a:rPr lang="en-US" dirty="0">
                <a:solidFill>
                  <a:schemeClr val="bg1">
                    <a:lumMod val="85000"/>
                  </a:schemeClr>
                </a:solidFill>
                <a:latin typeface="AntiqueOli" pitchFamily="2" charset="77"/>
              </a:rPr>
              <a:t>$5000.00</a:t>
            </a:r>
          </a:p>
        </p:txBody>
      </p:sp>
      <p:sp>
        <p:nvSpPr>
          <p:cNvPr id="62" name="TextBox 61">
            <a:extLst>
              <a:ext uri="{FF2B5EF4-FFF2-40B4-BE49-F238E27FC236}">
                <a16:creationId xmlns:a16="http://schemas.microsoft.com/office/drawing/2014/main" id="{90CF6FE3-4151-AD44-9124-C496AB04D042}"/>
              </a:ext>
            </a:extLst>
          </p:cNvPr>
          <p:cNvSpPr txBox="1"/>
          <p:nvPr/>
        </p:nvSpPr>
        <p:spPr>
          <a:xfrm rot="20750504">
            <a:off x="2475462" y="3601102"/>
            <a:ext cx="1200970" cy="369332"/>
          </a:xfrm>
          <a:prstGeom prst="rect">
            <a:avLst/>
          </a:prstGeom>
          <a:noFill/>
        </p:spPr>
        <p:txBody>
          <a:bodyPr wrap="none" rtlCol="0">
            <a:spAutoFit/>
          </a:bodyPr>
          <a:lstStyle/>
          <a:p>
            <a:r>
              <a:rPr lang="en-US" dirty="0">
                <a:latin typeface="AntiqueOli" pitchFamily="2" charset="77"/>
              </a:rPr>
              <a:t>$1000.00</a:t>
            </a:r>
          </a:p>
        </p:txBody>
      </p:sp>
      <p:sp>
        <p:nvSpPr>
          <p:cNvPr id="61" name="TextBox 60">
            <a:extLst>
              <a:ext uri="{FF2B5EF4-FFF2-40B4-BE49-F238E27FC236}">
                <a16:creationId xmlns:a16="http://schemas.microsoft.com/office/drawing/2014/main" id="{E8E43972-2828-6143-A3BE-EB1DB17C0C65}"/>
              </a:ext>
            </a:extLst>
          </p:cNvPr>
          <p:cNvSpPr txBox="1"/>
          <p:nvPr/>
        </p:nvSpPr>
        <p:spPr>
          <a:xfrm rot="20750504">
            <a:off x="2461173" y="3586526"/>
            <a:ext cx="1200970" cy="369332"/>
          </a:xfrm>
          <a:prstGeom prst="rect">
            <a:avLst/>
          </a:prstGeom>
          <a:noFill/>
        </p:spPr>
        <p:txBody>
          <a:bodyPr wrap="none" rtlCol="0">
            <a:spAutoFit/>
          </a:bodyPr>
          <a:lstStyle/>
          <a:p>
            <a:r>
              <a:rPr lang="en-US" dirty="0">
                <a:solidFill>
                  <a:schemeClr val="bg1">
                    <a:lumMod val="50000"/>
                  </a:schemeClr>
                </a:solidFill>
                <a:latin typeface="AntiqueOli" pitchFamily="2" charset="77"/>
              </a:rPr>
              <a:t>$1000.00</a:t>
            </a:r>
          </a:p>
        </p:txBody>
      </p:sp>
      <p:sp>
        <p:nvSpPr>
          <p:cNvPr id="63" name="TextBox 62">
            <a:extLst>
              <a:ext uri="{FF2B5EF4-FFF2-40B4-BE49-F238E27FC236}">
                <a16:creationId xmlns:a16="http://schemas.microsoft.com/office/drawing/2014/main" id="{49D826F0-EE4F-5B4E-99AD-C815A4803A39}"/>
              </a:ext>
            </a:extLst>
          </p:cNvPr>
          <p:cNvSpPr txBox="1"/>
          <p:nvPr/>
        </p:nvSpPr>
        <p:spPr>
          <a:xfrm rot="20750504">
            <a:off x="5316374" y="1916867"/>
            <a:ext cx="1200970" cy="369332"/>
          </a:xfrm>
          <a:prstGeom prst="rect">
            <a:avLst/>
          </a:prstGeom>
          <a:noFill/>
        </p:spPr>
        <p:txBody>
          <a:bodyPr wrap="none" rtlCol="0">
            <a:spAutoFit/>
          </a:bodyPr>
          <a:lstStyle/>
          <a:p>
            <a:r>
              <a:rPr lang="en-US" dirty="0">
                <a:latin typeface="AntiqueOli" pitchFamily="2" charset="77"/>
              </a:rPr>
              <a:t>$2500.00</a:t>
            </a:r>
          </a:p>
        </p:txBody>
      </p:sp>
      <p:sp>
        <p:nvSpPr>
          <p:cNvPr id="64" name="TextBox 63">
            <a:extLst>
              <a:ext uri="{FF2B5EF4-FFF2-40B4-BE49-F238E27FC236}">
                <a16:creationId xmlns:a16="http://schemas.microsoft.com/office/drawing/2014/main" id="{C2E6E624-AD73-6C40-A670-7241B9982FCF}"/>
              </a:ext>
            </a:extLst>
          </p:cNvPr>
          <p:cNvSpPr txBox="1"/>
          <p:nvPr/>
        </p:nvSpPr>
        <p:spPr>
          <a:xfrm rot="20750504">
            <a:off x="5330285" y="1898056"/>
            <a:ext cx="1200970" cy="369332"/>
          </a:xfrm>
          <a:prstGeom prst="rect">
            <a:avLst/>
          </a:prstGeom>
          <a:noFill/>
        </p:spPr>
        <p:txBody>
          <a:bodyPr wrap="none" rtlCol="0">
            <a:spAutoFit/>
          </a:bodyPr>
          <a:lstStyle/>
          <a:p>
            <a:r>
              <a:rPr lang="en-US" dirty="0">
                <a:solidFill>
                  <a:schemeClr val="accent4">
                    <a:lumMod val="75000"/>
                  </a:schemeClr>
                </a:solidFill>
                <a:latin typeface="AntiqueOli" pitchFamily="2" charset="77"/>
              </a:rPr>
              <a:t>$2500.00</a:t>
            </a:r>
          </a:p>
        </p:txBody>
      </p:sp>
      <p:sp>
        <p:nvSpPr>
          <p:cNvPr id="65" name="TextBox 64">
            <a:extLst>
              <a:ext uri="{FF2B5EF4-FFF2-40B4-BE49-F238E27FC236}">
                <a16:creationId xmlns:a16="http://schemas.microsoft.com/office/drawing/2014/main" id="{8DAE67B7-A667-1440-92CE-1042CBFD1EE0}"/>
              </a:ext>
            </a:extLst>
          </p:cNvPr>
          <p:cNvSpPr txBox="1"/>
          <p:nvPr/>
        </p:nvSpPr>
        <p:spPr>
          <a:xfrm rot="20750504">
            <a:off x="5926760" y="3353674"/>
            <a:ext cx="1064715" cy="369332"/>
          </a:xfrm>
          <a:prstGeom prst="rect">
            <a:avLst/>
          </a:prstGeom>
          <a:noFill/>
        </p:spPr>
        <p:txBody>
          <a:bodyPr wrap="none" rtlCol="0">
            <a:spAutoFit/>
          </a:bodyPr>
          <a:lstStyle/>
          <a:p>
            <a:r>
              <a:rPr lang="en-US" dirty="0">
                <a:latin typeface="AntiqueOli" pitchFamily="2" charset="77"/>
              </a:rPr>
              <a:t>$600.00</a:t>
            </a:r>
          </a:p>
        </p:txBody>
      </p:sp>
      <p:sp>
        <p:nvSpPr>
          <p:cNvPr id="66" name="TextBox 65">
            <a:extLst>
              <a:ext uri="{FF2B5EF4-FFF2-40B4-BE49-F238E27FC236}">
                <a16:creationId xmlns:a16="http://schemas.microsoft.com/office/drawing/2014/main" id="{7467E719-A3BA-7444-BE3B-F7EB4C9ACD26}"/>
              </a:ext>
            </a:extLst>
          </p:cNvPr>
          <p:cNvSpPr txBox="1"/>
          <p:nvPr/>
        </p:nvSpPr>
        <p:spPr>
          <a:xfrm rot="20750504">
            <a:off x="5934188" y="3367050"/>
            <a:ext cx="1064715" cy="369332"/>
          </a:xfrm>
          <a:prstGeom prst="rect">
            <a:avLst/>
          </a:prstGeom>
          <a:noFill/>
        </p:spPr>
        <p:txBody>
          <a:bodyPr wrap="none" rtlCol="0">
            <a:spAutoFit/>
          </a:bodyPr>
          <a:lstStyle/>
          <a:p>
            <a:r>
              <a:rPr lang="en-US" dirty="0">
                <a:solidFill>
                  <a:schemeClr val="accent2">
                    <a:lumMod val="75000"/>
                  </a:schemeClr>
                </a:solidFill>
                <a:latin typeface="AntiqueOli" pitchFamily="2" charset="77"/>
              </a:rPr>
              <a:t>$600.00</a:t>
            </a:r>
          </a:p>
        </p:txBody>
      </p:sp>
      <p:sp>
        <p:nvSpPr>
          <p:cNvPr id="67" name="TextBox 66">
            <a:extLst>
              <a:ext uri="{FF2B5EF4-FFF2-40B4-BE49-F238E27FC236}">
                <a16:creationId xmlns:a16="http://schemas.microsoft.com/office/drawing/2014/main" id="{3EB199D5-CF09-8B42-8671-12B943F5D462}"/>
              </a:ext>
            </a:extLst>
          </p:cNvPr>
          <p:cNvSpPr txBox="1"/>
          <p:nvPr/>
        </p:nvSpPr>
        <p:spPr>
          <a:xfrm rot="20750504">
            <a:off x="2893953" y="4816682"/>
            <a:ext cx="1064715" cy="369332"/>
          </a:xfrm>
          <a:prstGeom prst="rect">
            <a:avLst/>
          </a:prstGeom>
          <a:noFill/>
        </p:spPr>
        <p:txBody>
          <a:bodyPr wrap="none" rtlCol="0">
            <a:spAutoFit/>
          </a:bodyPr>
          <a:lstStyle/>
          <a:p>
            <a:r>
              <a:rPr lang="en-US" dirty="0">
                <a:latin typeface="AntiqueOli" pitchFamily="2" charset="77"/>
              </a:rPr>
              <a:t>$100.00</a:t>
            </a:r>
          </a:p>
        </p:txBody>
      </p:sp>
      <p:sp>
        <p:nvSpPr>
          <p:cNvPr id="68" name="TextBox 67">
            <a:extLst>
              <a:ext uri="{FF2B5EF4-FFF2-40B4-BE49-F238E27FC236}">
                <a16:creationId xmlns:a16="http://schemas.microsoft.com/office/drawing/2014/main" id="{CE27F8F8-3F2E-D34E-B69B-318541075B01}"/>
              </a:ext>
            </a:extLst>
          </p:cNvPr>
          <p:cNvSpPr txBox="1"/>
          <p:nvPr/>
        </p:nvSpPr>
        <p:spPr>
          <a:xfrm rot="20750504">
            <a:off x="2898355" y="4801711"/>
            <a:ext cx="1064715" cy="369332"/>
          </a:xfrm>
          <a:prstGeom prst="rect">
            <a:avLst/>
          </a:prstGeom>
          <a:noFill/>
        </p:spPr>
        <p:txBody>
          <a:bodyPr wrap="none" rtlCol="0">
            <a:spAutoFit/>
          </a:bodyPr>
          <a:lstStyle/>
          <a:p>
            <a:r>
              <a:rPr lang="en-US" dirty="0">
                <a:solidFill>
                  <a:srgbClr val="0070C0"/>
                </a:solidFill>
                <a:latin typeface="AntiqueOli" pitchFamily="2" charset="77"/>
              </a:rPr>
              <a:t>$100.00</a:t>
            </a:r>
          </a:p>
        </p:txBody>
      </p:sp>
      <p:pic>
        <p:nvPicPr>
          <p:cNvPr id="85" name="Picture 84" descr="Logo&#10;&#10;Description automatically generated with medium confidence">
            <a:extLst>
              <a:ext uri="{FF2B5EF4-FFF2-40B4-BE49-F238E27FC236}">
                <a16:creationId xmlns:a16="http://schemas.microsoft.com/office/drawing/2014/main" id="{500B21AB-70A3-D541-8EB6-C9CA2176A354}"/>
              </a:ext>
            </a:extLst>
          </p:cNvPr>
          <p:cNvPicPr>
            <a:picLocks noChangeAspect="1"/>
          </p:cNvPicPr>
          <p:nvPr/>
        </p:nvPicPr>
        <p:blipFill rotWithShape="1">
          <a:blip r:embed="rId7">
            <a:extLst>
              <a:ext uri="{28A0092B-C50C-407E-A947-70E740481C1C}">
                <a14:useLocalDpi xmlns:a14="http://schemas.microsoft.com/office/drawing/2010/main"/>
              </a:ext>
            </a:extLst>
          </a:blip>
          <a:srcRect/>
          <a:stretch/>
        </p:blipFill>
        <p:spPr>
          <a:xfrm rot="20855373">
            <a:off x="53546" y="326231"/>
            <a:ext cx="3029645" cy="503917"/>
          </a:xfrm>
          <a:prstGeom prst="rect">
            <a:avLst/>
          </a:prstGeom>
        </p:spPr>
      </p:pic>
      <p:sp>
        <p:nvSpPr>
          <p:cNvPr id="87" name="TextBox 86">
            <a:extLst>
              <a:ext uri="{FF2B5EF4-FFF2-40B4-BE49-F238E27FC236}">
                <a16:creationId xmlns:a16="http://schemas.microsoft.com/office/drawing/2014/main" id="{74FE863A-0660-8041-B7ED-9DE5E0421A73}"/>
              </a:ext>
            </a:extLst>
          </p:cNvPr>
          <p:cNvSpPr txBox="1"/>
          <p:nvPr/>
        </p:nvSpPr>
        <p:spPr>
          <a:xfrm rot="20882660">
            <a:off x="636387" y="5143701"/>
            <a:ext cx="7392965" cy="761747"/>
          </a:xfrm>
          <a:prstGeom prst="rect">
            <a:avLst/>
          </a:prstGeom>
          <a:noFill/>
        </p:spPr>
        <p:txBody>
          <a:bodyPr wrap="square" rtlCol="0">
            <a:spAutoFit/>
          </a:bodyPr>
          <a:lstStyle/>
          <a:p>
            <a:pPr algn="just"/>
            <a:r>
              <a:rPr lang="en-CA" sz="1200" b="1" i="1" u="sng" dirty="0">
                <a:latin typeface="Montserrat Light" pitchFamily="2" charset="77"/>
              </a:rPr>
              <a:t>RAFFLE PRIZES/IN KIND DONATIONS</a:t>
            </a:r>
          </a:p>
          <a:p>
            <a:pPr algn="just"/>
            <a:r>
              <a:rPr lang="en-CA" sz="1000" b="1" i="1" dirty="0">
                <a:latin typeface="Montserrat Light" pitchFamily="2" charset="77"/>
              </a:rPr>
              <a:t>Should you wish to donate prizes for our Raffle or just donate to The Cody Shepperd Project, your Company and the prizes you have donated will be promoted in marketing material which includes social media and certain communications with registered teams.</a:t>
            </a:r>
          </a:p>
        </p:txBody>
      </p:sp>
      <p:sp>
        <p:nvSpPr>
          <p:cNvPr id="88" name="TextBox 87">
            <a:extLst>
              <a:ext uri="{FF2B5EF4-FFF2-40B4-BE49-F238E27FC236}">
                <a16:creationId xmlns:a16="http://schemas.microsoft.com/office/drawing/2014/main" id="{E2E02FF8-656D-FE42-AB9D-98B28891604A}"/>
              </a:ext>
            </a:extLst>
          </p:cNvPr>
          <p:cNvSpPr txBox="1"/>
          <p:nvPr/>
        </p:nvSpPr>
        <p:spPr>
          <a:xfrm rot="20882660">
            <a:off x="4337270" y="5237788"/>
            <a:ext cx="4429117" cy="1200329"/>
          </a:xfrm>
          <a:prstGeom prst="rect">
            <a:avLst/>
          </a:prstGeom>
          <a:noFill/>
        </p:spPr>
        <p:txBody>
          <a:bodyPr wrap="square" rtlCol="0">
            <a:spAutoFit/>
          </a:bodyPr>
          <a:lstStyle/>
          <a:p>
            <a:pPr algn="just"/>
            <a:r>
              <a:rPr lang="en-CA" sz="1200" b="1" i="1" u="sng" dirty="0">
                <a:latin typeface="Montserrat Light" pitchFamily="2" charset="77"/>
              </a:rPr>
              <a:t>CONTACT US</a:t>
            </a:r>
          </a:p>
          <a:p>
            <a:pPr algn="just"/>
            <a:r>
              <a:rPr lang="en-CA" sz="1000" b="1" i="1" dirty="0">
                <a:latin typeface="Montserrat Light" pitchFamily="2" charset="77"/>
              </a:rPr>
              <a:t>Please take moment  to review your options. If you like what you </a:t>
            </a:r>
          </a:p>
          <a:p>
            <a:pPr algn="just"/>
            <a:r>
              <a:rPr lang="en-CA" sz="1000" b="1" i="1" dirty="0">
                <a:latin typeface="Montserrat Light" pitchFamily="2" charset="77"/>
              </a:rPr>
              <a:t>see, or would like to learn more, please contact Darcie Shepperd at thecodyshepperdproject@gmail.com. We are committed to working with our sponsors to ensure a mutually beneficial partnership especially at this time when so many businesses </a:t>
            </a:r>
          </a:p>
          <a:p>
            <a:pPr algn="just"/>
            <a:r>
              <a:rPr lang="en-CA" sz="1000" b="1" i="1" dirty="0">
                <a:latin typeface="Montserrat Light" pitchFamily="2" charset="77"/>
              </a:rPr>
              <a:t>are struggling.</a:t>
            </a:r>
          </a:p>
        </p:txBody>
      </p:sp>
      <p:sp>
        <p:nvSpPr>
          <p:cNvPr id="2" name="Rectangle 1">
            <a:extLst>
              <a:ext uri="{FF2B5EF4-FFF2-40B4-BE49-F238E27FC236}">
                <a16:creationId xmlns:a16="http://schemas.microsoft.com/office/drawing/2014/main" id="{D119E540-8482-E4F6-7726-50686DB1FDF2}"/>
              </a:ext>
            </a:extLst>
          </p:cNvPr>
          <p:cNvSpPr/>
          <p:nvPr/>
        </p:nvSpPr>
        <p:spPr>
          <a:xfrm>
            <a:off x="0" y="0"/>
            <a:ext cx="1478422" cy="1579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1863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bb3c382-541a-4789-80ed-24b21ea5b276}" enabled="1" method="Standard" siteId="{8c642d1d-d709-47b0-ab10-080af10798fb}" removed="0"/>
</clbl:labelList>
</file>

<file path=docProps/app.xml><?xml version="1.0" encoding="utf-8"?>
<Properties xmlns="http://schemas.openxmlformats.org/officeDocument/2006/extended-properties" xmlns:vt="http://schemas.openxmlformats.org/officeDocument/2006/docPropsVTypes">
  <TotalTime>4192</TotalTime>
  <Words>1042</Words>
  <Application>Microsoft Office PowerPoint</Application>
  <PresentationFormat>A4 Paper (210x297 mm)</PresentationFormat>
  <Paragraphs>88</Paragraphs>
  <Slides>3</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vt:i4>
      </vt:variant>
    </vt:vector>
  </HeadingPairs>
  <TitlesOfParts>
    <vt:vector size="14" baseType="lpstr">
      <vt:lpstr>AntiqueOli</vt:lpstr>
      <vt:lpstr>DURALIT</vt:lpstr>
      <vt:lpstr>Eurostile</vt:lpstr>
      <vt:lpstr>Meiyo</vt:lpstr>
      <vt:lpstr>PRIMETIME</vt:lpstr>
      <vt:lpstr>Arial</vt:lpstr>
      <vt:lpstr>Calibri</vt:lpstr>
      <vt:lpstr>Calibri Light</vt:lpstr>
      <vt:lpstr>Montserrat</vt:lpstr>
      <vt:lpstr>Montserrat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Fraser-Davidson</dc:creator>
  <cp:lastModifiedBy>Paul Shepperd (TMMC)</cp:lastModifiedBy>
  <cp:revision>19</cp:revision>
  <dcterms:created xsi:type="dcterms:W3CDTF">2023-05-23T18:29:04Z</dcterms:created>
  <dcterms:modified xsi:type="dcterms:W3CDTF">2025-03-14T12:41:49Z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Office Theme:8</vt:lpwstr>
  </property>
  <property fmtid="{D5CDD505-2E9C-101B-9397-08002B2CF9AE}" pid="3" name="ClassificationContentMarkingHeaderText">
    <vt:lpwstr>•• PROTECTED 関係者外秘</vt:lpwstr>
  </property>
</Properties>
</file>